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rels" ContentType="application/vnd.openxmlformats-package.relationships+xml"/>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7.jpg"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sldIdLst>
    <p:sldId id="256" r:id="rId2"/>
    <p:sldId id="257" r:id="rId3"/>
    <p:sldId id="336" r:id="rId4"/>
    <p:sldId id="259" r:id="rId5"/>
    <p:sldId id="287" r:id="rId6"/>
    <p:sldId id="285" r:id="rId7"/>
    <p:sldId id="286" r:id="rId8"/>
    <p:sldId id="270" r:id="rId9"/>
    <p:sldId id="339" r:id="rId10"/>
    <p:sldId id="340" r:id="rId11"/>
    <p:sldId id="341" r:id="rId12"/>
    <p:sldId id="272" r:id="rId13"/>
    <p:sldId id="342" r:id="rId14"/>
    <p:sldId id="299" r:id="rId15"/>
    <p:sldId id="321" r:id="rId16"/>
    <p:sldId id="343" r:id="rId17"/>
    <p:sldId id="325" r:id="rId18"/>
    <p:sldId id="322" r:id="rId19"/>
    <p:sldId id="323" r:id="rId20"/>
    <p:sldId id="269" r:id="rId21"/>
    <p:sldId id="349" r:id="rId22"/>
    <p:sldId id="345" r:id="rId23"/>
    <p:sldId id="260" r:id="rId24"/>
    <p:sldId id="271" r:id="rId25"/>
    <p:sldId id="346" r:id="rId26"/>
    <p:sldId id="333" r:id="rId27"/>
    <p:sldId id="261" r:id="rId28"/>
    <p:sldId id="310" r:id="rId29"/>
    <p:sldId id="311" r:id="rId30"/>
    <p:sldId id="334" r:id="rId31"/>
    <p:sldId id="262" r:id="rId32"/>
    <p:sldId id="344" r:id="rId33"/>
    <p:sldId id="312" r:id="rId34"/>
    <p:sldId id="293" r:id="rId35"/>
    <p:sldId id="294" r:id="rId36"/>
    <p:sldId id="295" r:id="rId37"/>
    <p:sldId id="273" r:id="rId38"/>
    <p:sldId id="309" r:id="rId39"/>
    <p:sldId id="315" r:id="rId40"/>
    <p:sldId id="320" r:id="rId41"/>
    <p:sldId id="317" r:id="rId42"/>
    <p:sldId id="313" r:id="rId43"/>
    <p:sldId id="337" r:id="rId44"/>
    <p:sldId id="338" r:id="rId45"/>
    <p:sldId id="303" r:id="rId46"/>
    <p:sldId id="304" r:id="rId47"/>
    <p:sldId id="274" r:id="rId48"/>
    <p:sldId id="300" r:id="rId49"/>
    <p:sldId id="275" r:id="rId50"/>
    <p:sldId id="301" r:id="rId51"/>
    <p:sldId id="305" r:id="rId52"/>
    <p:sldId id="307" r:id="rId53"/>
    <p:sldId id="277" r:id="rId54"/>
    <p:sldId id="329" r:id="rId55"/>
    <p:sldId id="278" r:id="rId56"/>
    <p:sldId id="332" r:id="rId57"/>
    <p:sldId id="283" r:id="rId58"/>
    <p:sldId id="302" r:id="rId59"/>
    <p:sldId id="279" r:id="rId60"/>
    <p:sldId id="316" r:id="rId61"/>
    <p:sldId id="327" r:id="rId62"/>
    <p:sldId id="328" r:id="rId63"/>
    <p:sldId id="296" r:id="rId64"/>
    <p:sldId id="335" r:id="rId65"/>
    <p:sldId id="297" r:id="rId66"/>
    <p:sldId id="298" r:id="rId67"/>
    <p:sldId id="291" r:id="rId68"/>
    <p:sldId id="280" r:id="rId69"/>
    <p:sldId id="281" r:id="rId70"/>
    <p:sldId id="282" r:id="rId71"/>
    <p:sldId id="347" r:id="rId72"/>
    <p:sldId id="292" r:id="rId73"/>
    <p:sldId id="348" r:id="rId74"/>
    <p:sldId id="289" r:id="rId75"/>
    <p:sldId id="288" r:id="rId76"/>
    <p:sldId id="263" r:id="rId77"/>
    <p:sldId id="330" r:id="rId78"/>
    <p:sldId id="326" r:id="rId79"/>
    <p:sldId id="308" r:id="rId80"/>
    <p:sldId id="264" r:id="rId81"/>
    <p:sldId id="265" r:id="rId82"/>
    <p:sldId id="266" r:id="rId83"/>
    <p:sldId id="267" r:id="rId84"/>
    <p:sldId id="324" r:id="rId85"/>
    <p:sldId id="268" r:id="rId86"/>
    <p:sldId id="318" r:id="rId87"/>
    <p:sldId id="319" r:id="rId88"/>
    <p:sldId id="331" r:id="rId89"/>
    <p:sldId id="284"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6" d="100"/>
          <a:sy n="136" d="100"/>
        </p:scale>
        <p:origin x="-118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85ABF0-58DB-714E-94D6-2DEC64CA5105}" type="datetimeFigureOut">
              <a:rPr lang="en-US" smtClean="0"/>
              <a:t>11/16/14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BA6A66-AA91-9844-8C2F-2F79161DA122}" type="slidenum">
              <a:rPr lang="en-US" smtClean="0"/>
              <a:t>‹#›</a:t>
            </a:fld>
            <a:endParaRPr lang="en-US"/>
          </a:p>
        </p:txBody>
      </p:sp>
    </p:spTree>
    <p:extLst>
      <p:ext uri="{BB962C8B-B14F-4D97-AF65-F5344CB8AC3E}">
        <p14:creationId xmlns:p14="http://schemas.microsoft.com/office/powerpoint/2010/main" val="6009051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1</a:t>
            </a:fld>
            <a:endParaRPr lang="en-US"/>
          </a:p>
        </p:txBody>
      </p:sp>
    </p:spTree>
    <p:extLst>
      <p:ext uri="{BB962C8B-B14F-4D97-AF65-F5344CB8AC3E}">
        <p14:creationId xmlns:p14="http://schemas.microsoft.com/office/powerpoint/2010/main" val="2604065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Based</a:t>
            </a:r>
            <a:r>
              <a:rPr lang="en-US" baseline="0" dirty="0" smtClean="0"/>
              <a:t> on A Very Brilliant Affair; quote from A Narrative of the Affair of Queenstown, 21-22. </a:t>
            </a:r>
            <a:r>
              <a:rPr lang="en-US" dirty="0" smtClean="0"/>
              <a:t>Lower Landing, but “upper ferry” in Lewiston.</a:t>
            </a:r>
          </a:p>
        </p:txBody>
      </p:sp>
      <p:sp>
        <p:nvSpPr>
          <p:cNvPr id="4" name="Slide Number Placeholder 3"/>
          <p:cNvSpPr>
            <a:spLocks noGrp="1"/>
          </p:cNvSpPr>
          <p:nvPr>
            <p:ph type="sldNum" sz="quarter" idx="10"/>
          </p:nvPr>
        </p:nvSpPr>
        <p:spPr/>
        <p:txBody>
          <a:bodyPr/>
          <a:lstStyle/>
          <a:p>
            <a:fld id="{85BA6A66-AA91-9844-8C2F-2F79161DA122}" type="slidenum">
              <a:rPr lang="en-US" smtClean="0"/>
              <a:t>43</a:t>
            </a:fld>
            <a:endParaRPr lang="en-US"/>
          </a:p>
        </p:txBody>
      </p:sp>
    </p:spTree>
    <p:extLst>
      <p:ext uri="{BB962C8B-B14F-4D97-AF65-F5344CB8AC3E}">
        <p14:creationId xmlns:p14="http://schemas.microsoft.com/office/powerpoint/2010/main" val="1792791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Based</a:t>
            </a:r>
            <a:r>
              <a:rPr lang="en-US" baseline="0" dirty="0" smtClean="0"/>
              <a:t> on A Very Brilliant Affair; quote from A Narrative of the Affair of Queenstown, 21-22. </a:t>
            </a:r>
            <a:r>
              <a:rPr lang="en-US" dirty="0" smtClean="0"/>
              <a:t>Lower Landing, but “upper ferry” in Lewiston.</a:t>
            </a:r>
          </a:p>
        </p:txBody>
      </p:sp>
      <p:sp>
        <p:nvSpPr>
          <p:cNvPr id="4" name="Slide Number Placeholder 3"/>
          <p:cNvSpPr>
            <a:spLocks noGrp="1"/>
          </p:cNvSpPr>
          <p:nvPr>
            <p:ph type="sldNum" sz="quarter" idx="10"/>
          </p:nvPr>
        </p:nvSpPr>
        <p:spPr/>
        <p:txBody>
          <a:bodyPr/>
          <a:lstStyle/>
          <a:p>
            <a:fld id="{85BA6A66-AA91-9844-8C2F-2F79161DA122}" type="slidenum">
              <a:rPr lang="en-US" smtClean="0"/>
              <a:t>44</a:t>
            </a:fld>
            <a:endParaRPr lang="en-US"/>
          </a:p>
        </p:txBody>
      </p:sp>
    </p:spTree>
    <p:extLst>
      <p:ext uri="{BB962C8B-B14F-4D97-AF65-F5344CB8AC3E}">
        <p14:creationId xmlns:p14="http://schemas.microsoft.com/office/powerpoint/2010/main" val="1792791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Quote from </a:t>
            </a:r>
            <a:r>
              <a:rPr lang="en-US" dirty="0" err="1" smtClean="0"/>
              <a:t>Chrystie</a:t>
            </a:r>
            <a:r>
              <a:rPr lang="en-US" smtClean="0"/>
              <a:t>, 211-2</a:t>
            </a:r>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49</a:t>
            </a:fld>
            <a:endParaRPr lang="en-US"/>
          </a:p>
        </p:txBody>
      </p:sp>
    </p:spTree>
    <p:extLst>
      <p:ext uri="{BB962C8B-B14F-4D97-AF65-F5344CB8AC3E}">
        <p14:creationId xmlns:p14="http://schemas.microsoft.com/office/powerpoint/2010/main" val="4180299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boldest measures are the safest”, except when they aren’t.</a:t>
            </a:r>
          </a:p>
          <a:p>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55</a:t>
            </a:fld>
            <a:endParaRPr lang="en-US"/>
          </a:p>
        </p:txBody>
      </p:sp>
    </p:spTree>
    <p:extLst>
      <p:ext uri="{BB962C8B-B14F-4D97-AF65-F5344CB8AC3E}">
        <p14:creationId xmlns:p14="http://schemas.microsoft.com/office/powerpoint/2010/main" val="3050037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Wrong in so many ways, but Brock did perish.</a:t>
            </a:r>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56</a:t>
            </a:fld>
            <a:endParaRPr lang="en-US"/>
          </a:p>
        </p:txBody>
      </p:sp>
    </p:spTree>
    <p:extLst>
      <p:ext uri="{BB962C8B-B14F-4D97-AF65-F5344CB8AC3E}">
        <p14:creationId xmlns:p14="http://schemas.microsoft.com/office/powerpoint/2010/main" val="2503168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Betsy Doyle in November 1812.</a:t>
            </a:r>
            <a:r>
              <a:rPr lang="en-US" baseline="0" dirty="0" smtClean="0"/>
              <a:t> Escapes fall of fort in December 1813, arrives in Greenbush April 1814 with four children through winter. Husband Andrew captured at Queenston, spent war at </a:t>
            </a:r>
            <a:r>
              <a:rPr lang="en-US" baseline="0" dirty="0" err="1" smtClean="0"/>
              <a:t>Dartmoor</a:t>
            </a:r>
            <a:r>
              <a:rPr lang="en-US" baseline="0" dirty="0" smtClean="0"/>
              <a:t> Prison, returned 1815.  Never reunited; Betsy died in poverty.</a:t>
            </a:r>
          </a:p>
        </p:txBody>
      </p:sp>
      <p:sp>
        <p:nvSpPr>
          <p:cNvPr id="4" name="Slide Number Placeholder 3"/>
          <p:cNvSpPr>
            <a:spLocks noGrp="1"/>
          </p:cNvSpPr>
          <p:nvPr>
            <p:ph type="sldNum" sz="quarter" idx="10"/>
          </p:nvPr>
        </p:nvSpPr>
        <p:spPr/>
        <p:txBody>
          <a:bodyPr/>
          <a:lstStyle/>
          <a:p>
            <a:fld id="{85BA6A66-AA91-9844-8C2F-2F79161DA122}" type="slidenum">
              <a:rPr lang="en-US" smtClean="0"/>
              <a:t>64</a:t>
            </a:fld>
            <a:endParaRPr lang="en-US"/>
          </a:p>
        </p:txBody>
      </p:sp>
    </p:spTree>
    <p:extLst>
      <p:ext uri="{BB962C8B-B14F-4D97-AF65-F5344CB8AC3E}">
        <p14:creationId xmlns:p14="http://schemas.microsoft.com/office/powerpoint/2010/main" val="224627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Quote from </a:t>
            </a:r>
            <a:r>
              <a:rPr lang="en-US" i="1" dirty="0" smtClean="0"/>
              <a:t>The War of 1812:</a:t>
            </a:r>
            <a:r>
              <a:rPr lang="en-US" i="1" baseline="0" dirty="0" smtClean="0"/>
              <a:t> Writings from America’s Second War of Independence</a:t>
            </a:r>
            <a:r>
              <a:rPr lang="en-US" i="0" baseline="0" dirty="0" smtClean="0"/>
              <a:t>, 161. </a:t>
            </a:r>
            <a:r>
              <a:rPr lang="en-US" i="0" baseline="0" dirty="0" err="1" smtClean="0"/>
              <a:t>Willson</a:t>
            </a:r>
            <a:r>
              <a:rPr lang="en-US" i="0" baseline="0" dirty="0" smtClean="0"/>
              <a:t> was from Canandaigua and was captured </a:t>
            </a:r>
            <a:r>
              <a:rPr lang="en-US" i="0" baseline="0" smtClean="0"/>
              <a:t>and paroled.</a:t>
            </a:r>
            <a:endParaRPr lang="en-US"/>
          </a:p>
        </p:txBody>
      </p:sp>
      <p:sp>
        <p:nvSpPr>
          <p:cNvPr id="4" name="Slide Number Placeholder 3"/>
          <p:cNvSpPr>
            <a:spLocks noGrp="1"/>
          </p:cNvSpPr>
          <p:nvPr>
            <p:ph type="sldNum" sz="quarter" idx="10"/>
          </p:nvPr>
        </p:nvSpPr>
        <p:spPr/>
        <p:txBody>
          <a:bodyPr/>
          <a:lstStyle/>
          <a:p>
            <a:fld id="{85BA6A66-AA91-9844-8C2F-2F79161DA122}" type="slidenum">
              <a:rPr lang="en-US" smtClean="0"/>
              <a:t>67</a:t>
            </a:fld>
            <a:endParaRPr lang="en-US"/>
          </a:p>
        </p:txBody>
      </p:sp>
    </p:spTree>
    <p:extLst>
      <p:ext uri="{BB962C8B-B14F-4D97-AF65-F5344CB8AC3E}">
        <p14:creationId xmlns:p14="http://schemas.microsoft.com/office/powerpoint/2010/main" val="1868426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1813 attempted invasion of</a:t>
            </a:r>
            <a:r>
              <a:rPr lang="en-US" baseline="0" dirty="0" smtClean="0"/>
              <a:t> Montreal by way of Ogdensburg, stopped by Battle of </a:t>
            </a:r>
            <a:r>
              <a:rPr lang="en-US" baseline="0" dirty="0" err="1" smtClean="0"/>
              <a:t>Crysler’s</a:t>
            </a:r>
            <a:r>
              <a:rPr lang="en-US" baseline="0" dirty="0" smtClean="0"/>
              <a:t> Fam.  Americans never especially try to blockade the river.</a:t>
            </a:r>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78</a:t>
            </a:fld>
            <a:endParaRPr lang="en-US"/>
          </a:p>
        </p:txBody>
      </p:sp>
    </p:spTree>
    <p:extLst>
      <p:ext uri="{BB962C8B-B14F-4D97-AF65-F5344CB8AC3E}">
        <p14:creationId xmlns:p14="http://schemas.microsoft.com/office/powerpoint/2010/main" val="3498247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Americans:</a:t>
            </a:r>
            <a:r>
              <a:rPr lang="en-US" baseline="0" dirty="0" smtClean="0"/>
              <a:t> 55 killed, 185 wounded, 93 missing.</a:t>
            </a:r>
          </a:p>
          <a:p>
            <a:r>
              <a:rPr lang="en-US" baseline="0" dirty="0" smtClean="0"/>
              <a:t>British: 386 killed, 1521 wounded, 552 missing.</a:t>
            </a:r>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83</a:t>
            </a:fld>
            <a:endParaRPr lang="en-US"/>
          </a:p>
        </p:txBody>
      </p:sp>
    </p:spTree>
    <p:extLst>
      <p:ext uri="{BB962C8B-B14F-4D97-AF65-F5344CB8AC3E}">
        <p14:creationId xmlns:p14="http://schemas.microsoft.com/office/powerpoint/2010/main" val="2392019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84</a:t>
            </a:fld>
            <a:endParaRPr lang="en-US"/>
          </a:p>
        </p:txBody>
      </p:sp>
    </p:spTree>
    <p:extLst>
      <p:ext uri="{BB962C8B-B14F-4D97-AF65-F5344CB8AC3E}">
        <p14:creationId xmlns:p14="http://schemas.microsoft.com/office/powerpoint/2010/main" val="201064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http://</a:t>
            </a:r>
            <a:r>
              <a:rPr lang="en-US" sz="1200" dirty="0" err="1" smtClean="0"/>
              <a:t>money.cnn.com</a:t>
            </a:r>
            <a:r>
              <a:rPr lang="en-US" sz="1200" dirty="0" smtClean="0"/>
              <a:t>/galleries/2007/fortune/</a:t>
            </a:r>
            <a:br>
              <a:rPr lang="en-US" sz="1200" dirty="0" smtClean="0"/>
            </a:br>
            <a:r>
              <a:rPr lang="en-US" sz="1200" dirty="0" smtClean="0"/>
              <a:t>0702/</a:t>
            </a:r>
            <a:r>
              <a:rPr lang="en-US" sz="1200" dirty="0" err="1" smtClean="0"/>
              <a:t>gallery.richestamericans.fortune</a:t>
            </a:r>
            <a:r>
              <a:rPr lang="en-US" sz="1200" dirty="0" smtClean="0"/>
              <a:t>/10.html</a:t>
            </a:r>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6</a:t>
            </a:fld>
            <a:endParaRPr lang="en-US"/>
          </a:p>
        </p:txBody>
      </p:sp>
    </p:spTree>
    <p:extLst>
      <p:ext uri="{BB962C8B-B14F-4D97-AF65-F5344CB8AC3E}">
        <p14:creationId xmlns:p14="http://schemas.microsoft.com/office/powerpoint/2010/main" val="2364554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original commission of Major [</a:t>
            </a:r>
            <a:r>
              <a:rPr lang="en-US" dirty="0" err="1" smtClean="0"/>
              <a:t>Peleg</a:t>
            </a:r>
            <a:r>
              <a:rPr lang="en-US" dirty="0" smtClean="0"/>
              <a:t>] Ellis as captain, issued to him February 11, 1811, by Daniel D. Tompkins, the governor of the state, is one of the relics which were on exhibition at Dryden's Centennial Celebration.”</a:t>
            </a:r>
          </a:p>
          <a:p>
            <a:pPr marL="0" indent="0">
              <a:buNone/>
            </a:pPr>
            <a:endParaRPr lang="en-US" dirty="0" smtClean="0"/>
          </a:p>
          <a:p>
            <a:r>
              <a:rPr lang="en-US" dirty="0" smtClean="0"/>
              <a:t>“Judge John Ellis afterwards went out to "the lines" with the second Dryden company of militia, leaving but fourteen able-bodied men in the township…” (Goodrich, “The War of 1812”)</a:t>
            </a:r>
          </a:p>
          <a:p>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12</a:t>
            </a:fld>
            <a:endParaRPr lang="en-US"/>
          </a:p>
        </p:txBody>
      </p:sp>
    </p:spTree>
    <p:extLst>
      <p:ext uri="{BB962C8B-B14F-4D97-AF65-F5344CB8AC3E}">
        <p14:creationId xmlns:p14="http://schemas.microsoft.com/office/powerpoint/2010/main" val="915301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(Astor’s message)</a:t>
            </a:r>
          </a:p>
          <a:p>
            <a:endParaRPr lang="en-US" dirty="0" smtClean="0"/>
          </a:p>
          <a:p>
            <a:r>
              <a:rPr lang="en-US" dirty="0" smtClean="0"/>
              <a:t>Communications – riders, bugles, fife and drum.</a:t>
            </a:r>
          </a:p>
          <a:p>
            <a:r>
              <a:rPr lang="en-US" dirty="0" smtClean="0"/>
              <a:t>Supply Lines – long and difficult to defend.</a:t>
            </a:r>
          </a:p>
          <a:p>
            <a:r>
              <a:rPr lang="en-US" dirty="0" smtClean="0"/>
              <a:t>Weapons and Tactics – firing as a group, bayonets.</a:t>
            </a:r>
          </a:p>
          <a:p>
            <a:r>
              <a:rPr lang="en-US" dirty="0" smtClean="0"/>
              <a:t>Parole for the Captured – only regulars normally kept as prisoners.</a:t>
            </a:r>
          </a:p>
          <a:p>
            <a:r>
              <a:rPr lang="en-US" dirty="0" smtClean="0"/>
              <a:t>Little Cavalry – too hard to supply horses.</a:t>
            </a:r>
          </a:p>
          <a:p>
            <a:r>
              <a:rPr lang="en-US" dirty="0" smtClean="0"/>
              <a:t>War on the cheap – should be easy, right?</a:t>
            </a:r>
          </a:p>
          <a:p>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20</a:t>
            </a:fld>
            <a:endParaRPr lang="en-US"/>
          </a:p>
        </p:txBody>
      </p:sp>
    </p:spTree>
    <p:extLst>
      <p:ext uri="{BB962C8B-B14F-4D97-AF65-F5344CB8AC3E}">
        <p14:creationId xmlns:p14="http://schemas.microsoft.com/office/powerpoint/2010/main" val="1759627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(Astor’s message)</a:t>
            </a:r>
          </a:p>
          <a:p>
            <a:endParaRPr lang="en-US" dirty="0" smtClean="0"/>
          </a:p>
          <a:p>
            <a:r>
              <a:rPr lang="en-US" dirty="0" smtClean="0"/>
              <a:t>Communications – riders, bugles, fife and drum.</a:t>
            </a:r>
          </a:p>
          <a:p>
            <a:r>
              <a:rPr lang="en-US" dirty="0" smtClean="0"/>
              <a:t>Supply Lines – long and difficult to defend.</a:t>
            </a:r>
          </a:p>
          <a:p>
            <a:r>
              <a:rPr lang="en-US" dirty="0" smtClean="0"/>
              <a:t>Weapons and Tactics – firing as a group, bayonets.</a:t>
            </a:r>
          </a:p>
          <a:p>
            <a:r>
              <a:rPr lang="en-US" dirty="0" smtClean="0"/>
              <a:t>Parole for the Captured – only regulars normally kept as prisoners.</a:t>
            </a:r>
          </a:p>
          <a:p>
            <a:r>
              <a:rPr lang="en-US" dirty="0" smtClean="0"/>
              <a:t>Little Cavalry – too hard to supply horses.</a:t>
            </a:r>
          </a:p>
          <a:p>
            <a:r>
              <a:rPr lang="en-US" dirty="0" smtClean="0"/>
              <a:t>War on the cheap – should be easy, right?</a:t>
            </a:r>
          </a:p>
          <a:p>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21</a:t>
            </a:fld>
            <a:endParaRPr lang="en-US"/>
          </a:p>
        </p:txBody>
      </p:sp>
    </p:spTree>
    <p:extLst>
      <p:ext uri="{BB962C8B-B14F-4D97-AF65-F5344CB8AC3E}">
        <p14:creationId xmlns:p14="http://schemas.microsoft.com/office/powerpoint/2010/main" val="1759627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(Astor’s message)</a:t>
            </a:r>
          </a:p>
          <a:p>
            <a:endParaRPr lang="en-US" dirty="0" smtClean="0"/>
          </a:p>
          <a:p>
            <a:r>
              <a:rPr lang="en-US" dirty="0" smtClean="0"/>
              <a:t>Communications – riders, bugles, fife and drum.</a:t>
            </a:r>
          </a:p>
          <a:p>
            <a:r>
              <a:rPr lang="en-US" dirty="0" smtClean="0"/>
              <a:t>Supply Lines – long and difficult to defend.</a:t>
            </a:r>
          </a:p>
          <a:p>
            <a:r>
              <a:rPr lang="en-US" dirty="0" smtClean="0"/>
              <a:t>Weapons and Tactics – firing as a group, bayonets.</a:t>
            </a:r>
          </a:p>
          <a:p>
            <a:r>
              <a:rPr lang="en-US" dirty="0" smtClean="0"/>
              <a:t>Parole for the Captured – only regulars normally kept as prisoners.</a:t>
            </a:r>
          </a:p>
          <a:p>
            <a:r>
              <a:rPr lang="en-US" dirty="0" smtClean="0"/>
              <a:t>Little Cavalry – too hard to supply horses.</a:t>
            </a:r>
          </a:p>
          <a:p>
            <a:r>
              <a:rPr lang="en-US" dirty="0" smtClean="0"/>
              <a:t>War on the cheap – should be easy, right?</a:t>
            </a:r>
          </a:p>
          <a:p>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22</a:t>
            </a:fld>
            <a:endParaRPr lang="en-US"/>
          </a:p>
        </p:txBody>
      </p:sp>
    </p:spTree>
    <p:extLst>
      <p:ext uri="{BB962C8B-B14F-4D97-AF65-F5344CB8AC3E}">
        <p14:creationId xmlns:p14="http://schemas.microsoft.com/office/powerpoint/2010/main" val="1759627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Devils Hole Massacre (1763) – Seneca attack during Pontiac’s rebellion.</a:t>
            </a:r>
            <a:r>
              <a:rPr lang="en-US" baseline="0" dirty="0" smtClean="0"/>
              <a:t>  Kill 81, wound 8.</a:t>
            </a:r>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28</a:t>
            </a:fld>
            <a:endParaRPr lang="en-US"/>
          </a:p>
        </p:txBody>
      </p:sp>
    </p:spTree>
    <p:extLst>
      <p:ext uri="{BB962C8B-B14F-4D97-AF65-F5344CB8AC3E}">
        <p14:creationId xmlns:p14="http://schemas.microsoft.com/office/powerpoint/2010/main" val="3729700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Smyth</a:t>
            </a:r>
            <a:r>
              <a:rPr lang="en-US" baseline="0" dirty="0" smtClean="0"/>
              <a:t> later fails at Frenchman’s Creek, similarly unable to get his army across the Niagara in boats.</a:t>
            </a:r>
          </a:p>
        </p:txBody>
      </p:sp>
      <p:sp>
        <p:nvSpPr>
          <p:cNvPr id="4" name="Slide Number Placeholder 3"/>
          <p:cNvSpPr>
            <a:spLocks noGrp="1"/>
          </p:cNvSpPr>
          <p:nvPr>
            <p:ph type="sldNum" sz="quarter" idx="10"/>
          </p:nvPr>
        </p:nvSpPr>
        <p:spPr/>
        <p:txBody>
          <a:bodyPr/>
          <a:lstStyle/>
          <a:p>
            <a:fld id="{85BA6A66-AA91-9844-8C2F-2F79161DA122}" type="slidenum">
              <a:rPr lang="en-US" smtClean="0"/>
              <a:t>39</a:t>
            </a:fld>
            <a:endParaRPr lang="en-US"/>
          </a:p>
        </p:txBody>
      </p:sp>
    </p:spTree>
    <p:extLst>
      <p:ext uri="{BB962C8B-B14F-4D97-AF65-F5344CB8AC3E}">
        <p14:creationId xmlns:p14="http://schemas.microsoft.com/office/powerpoint/2010/main" val="1013931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Muster</a:t>
            </a:r>
            <a:r>
              <a:rPr lang="en-US" baseline="0" dirty="0" smtClean="0"/>
              <a:t> from A Very Brilliant Affair, 257</a:t>
            </a:r>
          </a:p>
          <a:p>
            <a:endParaRPr lang="en-US" baseline="0" dirty="0" smtClean="0"/>
          </a:p>
          <a:p>
            <a:r>
              <a:rPr lang="en-US" baseline="0" dirty="0" smtClean="0"/>
              <a:t>Orders from Solomon Van Rensselaer </a:t>
            </a:r>
            <a:r>
              <a:rPr lang="en-US" i="1" baseline="0" dirty="0" smtClean="0"/>
              <a:t>A Narrative of the Affair of Queenstown</a:t>
            </a:r>
            <a:r>
              <a:rPr lang="en-US" i="0" baseline="0" dirty="0" smtClean="0"/>
              <a:t>.</a:t>
            </a:r>
            <a:endParaRPr lang="en-US" dirty="0"/>
          </a:p>
        </p:txBody>
      </p:sp>
      <p:sp>
        <p:nvSpPr>
          <p:cNvPr id="4" name="Slide Number Placeholder 3"/>
          <p:cNvSpPr>
            <a:spLocks noGrp="1"/>
          </p:cNvSpPr>
          <p:nvPr>
            <p:ph type="sldNum" sz="quarter" idx="10"/>
          </p:nvPr>
        </p:nvSpPr>
        <p:spPr/>
        <p:txBody>
          <a:bodyPr/>
          <a:lstStyle/>
          <a:p>
            <a:fld id="{85BA6A66-AA91-9844-8C2F-2F79161DA122}" type="slidenum">
              <a:rPr lang="en-US" smtClean="0"/>
              <a:t>40</a:t>
            </a:fld>
            <a:endParaRPr lang="en-US"/>
          </a:p>
        </p:txBody>
      </p:sp>
    </p:spTree>
    <p:extLst>
      <p:ext uri="{BB962C8B-B14F-4D97-AF65-F5344CB8AC3E}">
        <p14:creationId xmlns:p14="http://schemas.microsoft.com/office/powerpoint/2010/main" val="4014377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E402E9-15A6-C743-9108-E4E1F9F59535}" type="datetimeFigureOut">
              <a:rPr lang="en-US" smtClean="0"/>
              <a:t>11/16/14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403973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E402E9-15A6-C743-9108-E4E1F9F59535}" type="datetimeFigureOut">
              <a:rPr lang="en-US" smtClean="0"/>
              <a:t>11/16/14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1716238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E402E9-15A6-C743-9108-E4E1F9F59535}" type="datetimeFigureOut">
              <a:rPr lang="en-US" smtClean="0"/>
              <a:t>11/16/14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4217469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E402E9-15A6-C743-9108-E4E1F9F59535}" type="datetimeFigureOut">
              <a:rPr lang="en-US" smtClean="0"/>
              <a:t>11/16/14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4250888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E402E9-15A6-C743-9108-E4E1F9F59535}" type="datetimeFigureOut">
              <a:rPr lang="en-US" smtClean="0"/>
              <a:t>11/16/14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267521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E402E9-15A6-C743-9108-E4E1F9F59535}" type="datetimeFigureOut">
              <a:rPr lang="en-US" smtClean="0"/>
              <a:t>11/16/14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2483943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E402E9-15A6-C743-9108-E4E1F9F59535}" type="datetimeFigureOut">
              <a:rPr lang="en-US" smtClean="0"/>
              <a:t>11/16/14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3134493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E402E9-15A6-C743-9108-E4E1F9F59535}" type="datetimeFigureOut">
              <a:rPr lang="en-US" smtClean="0"/>
              <a:t>11/16/14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219239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402E9-15A6-C743-9108-E4E1F9F59535}" type="datetimeFigureOut">
              <a:rPr lang="en-US" smtClean="0"/>
              <a:t>11/16/14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684030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E402E9-15A6-C743-9108-E4E1F9F59535}" type="datetimeFigureOut">
              <a:rPr lang="en-US" smtClean="0"/>
              <a:t>11/16/14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506010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E402E9-15A6-C743-9108-E4E1F9F59535}" type="datetimeFigureOut">
              <a:rPr lang="en-US" smtClean="0"/>
              <a:t>11/16/14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EE7FB9-7C6A-6B4E-8E76-DD6A6B30F804}" type="slidenum">
              <a:rPr lang="en-US" smtClean="0"/>
              <a:t>‹#›</a:t>
            </a:fld>
            <a:endParaRPr lang="en-US"/>
          </a:p>
        </p:txBody>
      </p:sp>
    </p:spTree>
    <p:extLst>
      <p:ext uri="{BB962C8B-B14F-4D97-AF65-F5344CB8AC3E}">
        <p14:creationId xmlns:p14="http://schemas.microsoft.com/office/powerpoint/2010/main" val="9726348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a:defRPr>
            </a:lvl1pPr>
          </a:lstStyle>
          <a:p>
            <a:fld id="{2DE402E9-15A6-C743-9108-E4E1F9F59535}" type="datetimeFigureOut">
              <a:rPr lang="en-US" smtClean="0"/>
              <a:pPr/>
              <a:t>11/16/14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a:defRPr>
            </a:lvl1pPr>
          </a:lstStyle>
          <a:p>
            <a:fld id="{F3EE7FB9-7C6A-6B4E-8E76-DD6A6B30F804}" type="slidenum">
              <a:rPr lang="en-US" smtClean="0"/>
              <a:pPr/>
              <a:t>‹#›</a:t>
            </a:fld>
            <a:endParaRPr lang="en-US" dirty="0"/>
          </a:p>
        </p:txBody>
      </p:sp>
    </p:spTree>
    <p:extLst>
      <p:ext uri="{BB962C8B-B14F-4D97-AF65-F5344CB8AC3E}">
        <p14:creationId xmlns:p14="http://schemas.microsoft.com/office/powerpoint/2010/main" val="239520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Times New Roman"/>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imes New Roman"/>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Times New Roman"/>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Times New Roman"/>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Times New Roman"/>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Times New Roman"/>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livingindryden.org/1812/" TargetMode="External"/><Relationship Id="rId4" Type="http://schemas.openxmlformats.org/officeDocument/2006/relationships/image" Target="../media/image1.jpg"/><Relationship Id="rId5" Type="http://schemas.openxmlformats.org/officeDocument/2006/relationships/image" Target="../media/image2.png"/><Relationship Id="rId6" Type="http://schemas.openxmlformats.org/officeDocument/2006/relationships/hyperlink" Target="http://creativecommons.org/licenses/by-sa/3.0/"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 Id="rId3" Type="http://schemas.openxmlformats.org/officeDocument/2006/relationships/image" Target="../media/image2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g"/><Relationship Id="rId3" Type="http://schemas.openxmlformats.org/officeDocument/2006/relationships/image" Target="../media/image2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g"/><Relationship Id="rId3" Type="http://schemas.openxmlformats.org/officeDocument/2006/relationships/image" Target="../media/image3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0.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jpg"/></Relationships>
</file>

<file path=ppt/slides/_rels/slide78.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jp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jpg"/><Relationship Id="rId3" Type="http://schemas.openxmlformats.org/officeDocument/2006/relationships/image" Target="../media/image5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60.ti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61.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ti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jpg"/><Relationship Id="rId3" Type="http://schemas.openxmlformats.org/officeDocument/2006/relationships/image" Target="../media/image64.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223818"/>
          </a:xfrm>
        </p:spPr>
        <p:txBody>
          <a:bodyPr>
            <a:noAutofit/>
          </a:bodyPr>
          <a:lstStyle/>
          <a:p>
            <a:r>
              <a:rPr lang="en-US" sz="5400" dirty="0" smtClean="0">
                <a:cs typeface="Times New Roman"/>
              </a:rPr>
              <a:t>“Death, Hell, or Canada”</a:t>
            </a:r>
            <a:endParaRPr lang="en-US" sz="5400" dirty="0">
              <a:cs typeface="Times New Roman"/>
            </a:endParaRPr>
          </a:p>
        </p:txBody>
      </p:sp>
      <p:sp>
        <p:nvSpPr>
          <p:cNvPr id="3" name="Subtitle 2"/>
          <p:cNvSpPr>
            <a:spLocks noGrp="1"/>
          </p:cNvSpPr>
          <p:nvPr>
            <p:ph type="subTitle" idx="1"/>
          </p:nvPr>
        </p:nvSpPr>
        <p:spPr>
          <a:xfrm>
            <a:off x="0" y="1500909"/>
            <a:ext cx="5322454" cy="5357091"/>
          </a:xfrm>
        </p:spPr>
        <p:txBody>
          <a:bodyPr>
            <a:normAutofit lnSpcReduction="10000"/>
          </a:bodyPr>
          <a:lstStyle/>
          <a:p>
            <a:pPr algn="l"/>
            <a:endParaRPr lang="en-US" dirty="0" smtClean="0">
              <a:cs typeface="Times New Roman"/>
            </a:endParaRPr>
          </a:p>
          <a:p>
            <a:pPr algn="l"/>
            <a:endParaRPr lang="en-US" dirty="0">
              <a:cs typeface="Times New Roman"/>
            </a:endParaRPr>
          </a:p>
          <a:p>
            <a:pPr algn="l"/>
            <a:endParaRPr lang="en-US" dirty="0" smtClean="0">
              <a:cs typeface="Times New Roman"/>
            </a:endParaRPr>
          </a:p>
          <a:p>
            <a:pPr algn="l"/>
            <a:r>
              <a:rPr lang="en-US" dirty="0" smtClean="0">
                <a:cs typeface="Times New Roman"/>
              </a:rPr>
              <a:t>Simon St. Laurent </a:t>
            </a:r>
          </a:p>
          <a:p>
            <a:pPr algn="l"/>
            <a:r>
              <a:rPr lang="en-US" sz="1800" dirty="0" smtClean="0">
                <a:cs typeface="Times New Roman"/>
                <a:hlinkClick r:id="rId3"/>
              </a:rPr>
              <a:t>http://</a:t>
            </a:r>
            <a:r>
              <a:rPr lang="en-US" sz="1800" dirty="0" err="1" smtClean="0">
                <a:cs typeface="Times New Roman"/>
                <a:hlinkClick r:id="rId3"/>
              </a:rPr>
              <a:t>livingindryden.org</a:t>
            </a:r>
            <a:r>
              <a:rPr lang="en-US" sz="1800" dirty="0" smtClean="0">
                <a:cs typeface="Times New Roman"/>
                <a:hlinkClick r:id="rId3"/>
              </a:rPr>
              <a:t>/1812/</a:t>
            </a:r>
            <a:endParaRPr lang="en-US" sz="1800" dirty="0" smtClean="0">
              <a:cs typeface="Times New Roman"/>
            </a:endParaRPr>
          </a:p>
          <a:p>
            <a:pPr algn="l"/>
            <a:endParaRPr lang="en-US" dirty="0" smtClean="0">
              <a:cs typeface="Times New Roman"/>
            </a:endParaRPr>
          </a:p>
          <a:p>
            <a:pPr algn="l"/>
            <a:endParaRPr lang="en-US" dirty="0" smtClean="0">
              <a:cs typeface="Times New Roman"/>
            </a:endParaRPr>
          </a:p>
          <a:p>
            <a:pPr algn="l"/>
            <a:endParaRPr lang="en-US" dirty="0">
              <a:cs typeface="Times New Roman"/>
            </a:endParaRPr>
          </a:p>
          <a:p>
            <a:pPr algn="l"/>
            <a:r>
              <a:rPr lang="en-US" dirty="0" smtClean="0">
                <a:cs typeface="Times New Roman"/>
              </a:rPr>
              <a:t>The History Center</a:t>
            </a:r>
            <a:br>
              <a:rPr lang="en-US" dirty="0" smtClean="0">
                <a:cs typeface="Times New Roman"/>
              </a:rPr>
            </a:br>
            <a:r>
              <a:rPr lang="en-US" dirty="0" smtClean="0">
                <a:cs typeface="Times New Roman"/>
              </a:rPr>
              <a:t>November 8, 2014</a:t>
            </a:r>
          </a:p>
          <a:p>
            <a:pPr algn="l"/>
            <a:endParaRPr lang="en-US" dirty="0" smtClean="0">
              <a:cs typeface="Times New Roman"/>
            </a:endParaRPr>
          </a:p>
        </p:txBody>
      </p:sp>
      <p:pic>
        <p:nvPicPr>
          <p:cNvPr id="4" name="Picture 3" descr="QueenstonEngraving183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2090" y="1475728"/>
            <a:ext cx="5691909" cy="3775146"/>
          </a:xfrm>
          <a:prstGeom prst="rect">
            <a:avLst/>
          </a:prstGeom>
        </p:spPr>
      </p:pic>
      <p:sp>
        <p:nvSpPr>
          <p:cNvPr id="8" name="TextBox 7"/>
          <p:cNvSpPr txBox="1"/>
          <p:nvPr/>
        </p:nvSpPr>
        <p:spPr>
          <a:xfrm>
            <a:off x="5045364" y="5250874"/>
            <a:ext cx="4098636" cy="461665"/>
          </a:xfrm>
          <a:prstGeom prst="rect">
            <a:avLst/>
          </a:prstGeom>
          <a:noFill/>
        </p:spPr>
        <p:txBody>
          <a:bodyPr wrap="square" rtlCol="0">
            <a:spAutoFit/>
          </a:bodyPr>
          <a:lstStyle/>
          <a:p>
            <a:r>
              <a:rPr lang="en-US" sz="1200" dirty="0" smtClean="0">
                <a:latin typeface="Times New Roman"/>
                <a:cs typeface="Times New Roman"/>
              </a:rPr>
              <a:t>1836 engraving based on sketch by British Major James B. Dennis</a:t>
            </a:r>
            <a:endParaRPr lang="en-US" sz="1200" dirty="0">
              <a:latin typeface="Times New Roman"/>
              <a:cs typeface="Times New Roman"/>
            </a:endParaRPr>
          </a:p>
        </p:txBody>
      </p:sp>
      <p:pic>
        <p:nvPicPr>
          <p:cNvPr id="5" name="Picture 4" descr="CCbyS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473" y="6366164"/>
            <a:ext cx="1117600" cy="393700"/>
          </a:xfrm>
          <a:prstGeom prst="rect">
            <a:avLst/>
          </a:prstGeom>
        </p:spPr>
      </p:pic>
      <p:sp>
        <p:nvSpPr>
          <p:cNvPr id="6" name="Rectangle 5"/>
          <p:cNvSpPr/>
          <p:nvPr/>
        </p:nvSpPr>
        <p:spPr>
          <a:xfrm>
            <a:off x="6292274" y="5811983"/>
            <a:ext cx="2851726" cy="646331"/>
          </a:xfrm>
          <a:prstGeom prst="rect">
            <a:avLst/>
          </a:prstGeom>
        </p:spPr>
        <p:txBody>
          <a:bodyPr wrap="square">
            <a:spAutoFit/>
          </a:bodyPr>
          <a:lstStyle/>
          <a:p>
            <a:r>
              <a:rPr lang="en-US" sz="1200" dirty="0" smtClean="0">
                <a:latin typeface="Times New Roman"/>
                <a:cs typeface="Times New Roman"/>
              </a:rPr>
              <a:t>This presentation is </a:t>
            </a:r>
            <a:r>
              <a:rPr lang="en-US" sz="1200" dirty="0">
                <a:latin typeface="Times New Roman"/>
                <a:cs typeface="Times New Roman"/>
              </a:rPr>
              <a:t>licensed under </a:t>
            </a:r>
            <a:r>
              <a:rPr lang="en-US" sz="1200" dirty="0" smtClean="0">
                <a:latin typeface="Times New Roman"/>
                <a:cs typeface="Times New Roman"/>
              </a:rPr>
              <a:t>a </a:t>
            </a:r>
            <a:r>
              <a:rPr lang="en-US" sz="1200" dirty="0" smtClean="0">
                <a:latin typeface="Times New Roman"/>
                <a:cs typeface="Times New Roman"/>
                <a:hlinkClick r:id="rId6"/>
              </a:rPr>
              <a:t>Creative </a:t>
            </a:r>
            <a:r>
              <a:rPr lang="en-US" sz="1200" dirty="0">
                <a:latin typeface="Times New Roman"/>
                <a:cs typeface="Times New Roman"/>
                <a:hlinkClick r:id="rId6"/>
              </a:rPr>
              <a:t>Commons Attribution-ShareAlike 3.0 Unported License</a:t>
            </a:r>
            <a:r>
              <a:rPr lang="en-US" sz="1200" dirty="0">
                <a:latin typeface="Times New Roman"/>
                <a:cs typeface="Times New Roman"/>
              </a:rPr>
              <a:t>.</a:t>
            </a:r>
          </a:p>
        </p:txBody>
      </p:sp>
    </p:spTree>
    <p:extLst>
      <p:ext uri="{BB962C8B-B14F-4D97-AF65-F5344CB8AC3E}">
        <p14:creationId xmlns:p14="http://schemas.microsoft.com/office/powerpoint/2010/main" val="89752696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Dryden in 1812</a:t>
            </a:r>
            <a:endParaRPr lang="en-US" dirty="0"/>
          </a:p>
        </p:txBody>
      </p:sp>
      <p:sp>
        <p:nvSpPr>
          <p:cNvPr id="5" name="TextBox 4"/>
          <p:cNvSpPr txBox="1"/>
          <p:nvPr/>
        </p:nvSpPr>
        <p:spPr>
          <a:xfrm>
            <a:off x="2060619" y="6234545"/>
            <a:ext cx="6945271" cy="369332"/>
          </a:xfrm>
          <a:prstGeom prst="rect">
            <a:avLst/>
          </a:prstGeom>
          <a:noFill/>
        </p:spPr>
        <p:txBody>
          <a:bodyPr wrap="square" rtlCol="0">
            <a:spAutoFit/>
          </a:bodyPr>
          <a:lstStyle/>
          <a:p>
            <a:r>
              <a:rPr lang="en-US" dirty="0" smtClean="0">
                <a:latin typeface="Times New Roman"/>
                <a:cs typeface="Times New Roman"/>
              </a:rPr>
              <a:t>Pioneer Farmstead, 1809, Genesee Country Museum, Simon St.Laurent</a:t>
            </a:r>
            <a:endParaRPr lang="en-US" dirty="0">
              <a:latin typeface="Times New Roman"/>
              <a:cs typeface="Times New Roman"/>
            </a:endParaRPr>
          </a:p>
        </p:txBody>
      </p:sp>
      <p:pic>
        <p:nvPicPr>
          <p:cNvPr id="6" name="Content Placeholder 5" descr="sheds.jpg"/>
          <p:cNvPicPr>
            <a:picLocks noGrp="1" noChangeAspect="1"/>
          </p:cNvPicPr>
          <p:nvPr>
            <p:ph idx="1"/>
          </p:nvPr>
        </p:nvPicPr>
        <p:blipFill>
          <a:blip r:embed="rId2">
            <a:extLst>
              <a:ext uri="{28A0092B-C50C-407E-A947-70E740481C1C}">
                <a14:useLocalDpi xmlns:a14="http://schemas.microsoft.com/office/drawing/2010/main" val="0"/>
              </a:ext>
            </a:extLst>
          </a:blip>
          <a:srcRect t="8469" b="8469"/>
          <a:stretch>
            <a:fillRect/>
          </a:stretch>
        </p:blipFill>
        <p:spPr/>
      </p:pic>
    </p:spTree>
    <p:extLst>
      <p:ext uri="{BB962C8B-B14F-4D97-AF65-F5344CB8AC3E}">
        <p14:creationId xmlns:p14="http://schemas.microsoft.com/office/powerpoint/2010/main" val="4782597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Dryden in 1812</a:t>
            </a:r>
            <a:endParaRPr lang="en-US" dirty="0"/>
          </a:p>
        </p:txBody>
      </p:sp>
      <p:sp>
        <p:nvSpPr>
          <p:cNvPr id="5" name="TextBox 4"/>
          <p:cNvSpPr txBox="1"/>
          <p:nvPr/>
        </p:nvSpPr>
        <p:spPr>
          <a:xfrm>
            <a:off x="2060619" y="6246527"/>
            <a:ext cx="6945271" cy="369332"/>
          </a:xfrm>
          <a:prstGeom prst="rect">
            <a:avLst/>
          </a:prstGeom>
          <a:noFill/>
        </p:spPr>
        <p:txBody>
          <a:bodyPr wrap="square" rtlCol="0">
            <a:spAutoFit/>
          </a:bodyPr>
          <a:lstStyle/>
          <a:p>
            <a:r>
              <a:rPr lang="en-US" dirty="0" smtClean="0">
                <a:latin typeface="Times New Roman"/>
                <a:cs typeface="Times New Roman"/>
              </a:rPr>
              <a:t>Pioneer Farmstead, 1809, Genesee Country Museum, Simon St.Laurent</a:t>
            </a:r>
            <a:endParaRPr lang="en-US" dirty="0">
              <a:latin typeface="Times New Roman"/>
              <a:cs typeface="Times New Roman"/>
            </a:endParaRPr>
          </a:p>
        </p:txBody>
      </p:sp>
      <p:pic>
        <p:nvPicPr>
          <p:cNvPr id="4" name="Content Placeholder 3" descr="gun-at-hand.jpg"/>
          <p:cNvPicPr>
            <a:picLocks noGrp="1" noChangeAspect="1"/>
          </p:cNvPicPr>
          <p:nvPr>
            <p:ph idx="1"/>
          </p:nvPr>
        </p:nvPicPr>
        <p:blipFill>
          <a:blip r:embed="rId2">
            <a:extLst>
              <a:ext uri="{28A0092B-C50C-407E-A947-70E740481C1C}">
                <a14:useLocalDpi xmlns:a14="http://schemas.microsoft.com/office/drawing/2010/main" val="0"/>
              </a:ext>
            </a:extLst>
          </a:blip>
          <a:srcRect t="8469" b="8469"/>
          <a:stretch>
            <a:fillRect/>
          </a:stretch>
        </p:blipFill>
        <p:spPr/>
      </p:pic>
    </p:spTree>
    <p:extLst>
      <p:ext uri="{BB962C8B-B14F-4D97-AF65-F5344CB8AC3E}">
        <p14:creationId xmlns:p14="http://schemas.microsoft.com/office/powerpoint/2010/main" val="9390414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Dryden Militia</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“[George Robertson] was </a:t>
            </a:r>
            <a:r>
              <a:rPr lang="en-US" dirty="0"/>
              <a:t>afterward a captain of the State militia and the field opposite the present residence of his son, Mott J. Robertson, upon which this log house was built in 1798, was the training ground for the early yeomanry of Dryden, who were here required to be annually drilled in military tactics</a:t>
            </a:r>
            <a:r>
              <a:rPr lang="en-US" dirty="0" smtClean="0"/>
              <a:t>.” – Goodrich, 16</a:t>
            </a:r>
          </a:p>
        </p:txBody>
      </p:sp>
    </p:spTree>
    <p:extLst>
      <p:ext uri="{BB962C8B-B14F-4D97-AF65-F5344CB8AC3E}">
        <p14:creationId xmlns:p14="http://schemas.microsoft.com/office/powerpoint/2010/main" val="42648089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And from Lansing</a:t>
            </a:r>
            <a:endParaRPr lang="en-US" dirty="0"/>
          </a:p>
        </p:txBody>
      </p:sp>
      <p:sp>
        <p:nvSpPr>
          <p:cNvPr id="5" name="Content Placeholder 4"/>
          <p:cNvSpPr>
            <a:spLocks noGrp="1"/>
          </p:cNvSpPr>
          <p:nvPr>
            <p:ph sz="half" idx="1"/>
          </p:nvPr>
        </p:nvSpPr>
        <p:spPr>
          <a:xfrm>
            <a:off x="227627" y="1600200"/>
            <a:ext cx="4268173" cy="4525963"/>
          </a:xfrm>
        </p:spPr>
        <p:txBody>
          <a:bodyPr>
            <a:normAutofit fontScale="92500"/>
          </a:bodyPr>
          <a:lstStyle/>
          <a:p>
            <a:r>
              <a:rPr lang="en-US" dirty="0"/>
              <a:t>Capt. William </a:t>
            </a:r>
            <a:r>
              <a:rPr lang="en-US" dirty="0" smtClean="0"/>
              <a:t>Armstrong* </a:t>
            </a:r>
          </a:p>
          <a:p>
            <a:r>
              <a:rPr lang="en-US" dirty="0" smtClean="0"/>
              <a:t>Charles Bloom</a:t>
            </a:r>
            <a:endParaRPr lang="en-US" dirty="0"/>
          </a:p>
          <a:p>
            <a:r>
              <a:rPr lang="en-US" dirty="0"/>
              <a:t>Gen. Henry </a:t>
            </a:r>
            <a:r>
              <a:rPr lang="en-US" dirty="0" smtClean="0"/>
              <a:t>Bloom</a:t>
            </a:r>
            <a:endParaRPr lang="en-US" dirty="0"/>
          </a:p>
          <a:p>
            <a:r>
              <a:rPr lang="en-US" dirty="0"/>
              <a:t>Charles </a:t>
            </a:r>
            <a:r>
              <a:rPr lang="en-US" dirty="0" err="1" smtClean="0"/>
              <a:t>Hagin</a:t>
            </a:r>
            <a:endParaRPr lang="en-US" dirty="0"/>
          </a:p>
          <a:p>
            <a:r>
              <a:rPr lang="en-US" dirty="0"/>
              <a:t>Ephraim </a:t>
            </a:r>
            <a:r>
              <a:rPr lang="en-US" dirty="0" err="1" smtClean="0"/>
              <a:t>LaBarre</a:t>
            </a:r>
            <a:endParaRPr lang="en-US" dirty="0"/>
          </a:p>
          <a:p>
            <a:r>
              <a:rPr lang="en-US" dirty="0"/>
              <a:t>Capt. John </a:t>
            </a:r>
            <a:r>
              <a:rPr lang="en-US" dirty="0" smtClean="0"/>
              <a:t>Leavenworth*</a:t>
            </a:r>
          </a:p>
          <a:p>
            <a:r>
              <a:rPr lang="en-US" dirty="0" smtClean="0"/>
              <a:t>Charles </a:t>
            </a:r>
            <a:r>
              <a:rPr lang="en-US" dirty="0" err="1" smtClean="0"/>
              <a:t>McGuigan</a:t>
            </a:r>
            <a:r>
              <a:rPr lang="en-US" dirty="0"/>
              <a:t>*</a:t>
            </a:r>
            <a:endParaRPr lang="en-US" dirty="0" smtClean="0"/>
          </a:p>
          <a:p>
            <a:r>
              <a:rPr lang="en-US" dirty="0" smtClean="0"/>
              <a:t>Maj</a:t>
            </a:r>
            <a:r>
              <a:rPr lang="en-US" dirty="0"/>
              <a:t>. Gen. Daniel </a:t>
            </a:r>
            <a:r>
              <a:rPr lang="en-US" dirty="0" err="1" smtClean="0"/>
              <a:t>Minier</a:t>
            </a:r>
            <a:r>
              <a:rPr lang="en-US" dirty="0" smtClean="0"/>
              <a:t>*</a:t>
            </a:r>
          </a:p>
          <a:p>
            <a:r>
              <a:rPr lang="en-US" dirty="0" smtClean="0"/>
              <a:t>Capt. Joseph North</a:t>
            </a:r>
            <a:endParaRPr lang="en-US" dirty="0"/>
          </a:p>
        </p:txBody>
      </p:sp>
      <p:sp>
        <p:nvSpPr>
          <p:cNvPr id="6" name="Content Placeholder 5"/>
          <p:cNvSpPr>
            <a:spLocks noGrp="1"/>
          </p:cNvSpPr>
          <p:nvPr>
            <p:ph sz="half" idx="2"/>
          </p:nvPr>
        </p:nvSpPr>
        <p:spPr>
          <a:xfrm>
            <a:off x="4648200" y="1600200"/>
            <a:ext cx="4253198" cy="4525963"/>
          </a:xfrm>
        </p:spPr>
        <p:txBody>
          <a:bodyPr>
            <a:normAutofit fontScale="92500"/>
          </a:bodyPr>
          <a:lstStyle/>
          <a:p>
            <a:r>
              <a:rPr lang="en-US" dirty="0"/>
              <a:t>Robert J. </a:t>
            </a:r>
            <a:r>
              <a:rPr lang="en-US" dirty="0" smtClean="0"/>
              <a:t>Shaw</a:t>
            </a:r>
            <a:endParaRPr lang="en-US" dirty="0"/>
          </a:p>
          <a:p>
            <a:r>
              <a:rPr lang="en-US" dirty="0"/>
              <a:t>Col. Daniel </a:t>
            </a:r>
            <a:r>
              <a:rPr lang="en-US" dirty="0" smtClean="0"/>
              <a:t>Thorpe*</a:t>
            </a:r>
            <a:endParaRPr lang="en-US" dirty="0"/>
          </a:p>
          <a:p>
            <a:r>
              <a:rPr lang="en-US" dirty="0"/>
              <a:t>Caleb </a:t>
            </a:r>
            <a:r>
              <a:rPr lang="en-US" dirty="0" err="1" smtClean="0"/>
              <a:t>Tichenor</a:t>
            </a:r>
            <a:endParaRPr lang="en-US" dirty="0"/>
          </a:p>
          <a:p>
            <a:r>
              <a:rPr lang="en-US" dirty="0"/>
              <a:t>Brig. Gen. John </a:t>
            </a:r>
            <a:r>
              <a:rPr lang="en-US" dirty="0" err="1" smtClean="0"/>
              <a:t>Tillotson</a:t>
            </a:r>
            <a:r>
              <a:rPr lang="en-US" dirty="0" smtClean="0"/>
              <a:t>*</a:t>
            </a:r>
            <a:endParaRPr lang="en-US" dirty="0"/>
          </a:p>
          <a:p>
            <a:r>
              <a:rPr lang="en-US" dirty="0"/>
              <a:t>Lt. Ira </a:t>
            </a:r>
            <a:r>
              <a:rPr lang="en-US" dirty="0" err="1" smtClean="0"/>
              <a:t>Tillotson</a:t>
            </a:r>
            <a:r>
              <a:rPr lang="en-US" dirty="0" smtClean="0"/>
              <a:t>*</a:t>
            </a:r>
            <a:endParaRPr lang="en-US" dirty="0"/>
          </a:p>
          <a:p>
            <a:r>
              <a:rPr lang="en-US" dirty="0"/>
              <a:t>Matthew N. </a:t>
            </a:r>
            <a:r>
              <a:rPr lang="en-US" dirty="0" err="1" smtClean="0"/>
              <a:t>Tillotson</a:t>
            </a:r>
            <a:r>
              <a:rPr lang="en-US" dirty="0" smtClean="0"/>
              <a:t>*</a:t>
            </a:r>
            <a:endParaRPr lang="en-US" dirty="0"/>
          </a:p>
          <a:p>
            <a:r>
              <a:rPr lang="en-US" dirty="0"/>
              <a:t>Capt. Jas. </a:t>
            </a:r>
            <a:r>
              <a:rPr lang="en-US" dirty="0" err="1" smtClean="0"/>
              <a:t>Townley</a:t>
            </a:r>
            <a:r>
              <a:rPr lang="en-US" dirty="0" smtClean="0"/>
              <a:t> </a:t>
            </a:r>
            <a:endParaRPr lang="en-US" dirty="0"/>
          </a:p>
          <a:p>
            <a:r>
              <a:rPr lang="en-US" dirty="0"/>
              <a:t>Capt. Thomas </a:t>
            </a:r>
            <a:r>
              <a:rPr lang="en-US" dirty="0" smtClean="0"/>
              <a:t>Wilbur*</a:t>
            </a:r>
          </a:p>
          <a:p>
            <a:pPr marL="0" indent="0">
              <a:buNone/>
            </a:pPr>
            <a:endParaRPr lang="en-US" dirty="0"/>
          </a:p>
        </p:txBody>
      </p:sp>
      <p:sp>
        <p:nvSpPr>
          <p:cNvPr id="7" name="TextBox 6"/>
          <p:cNvSpPr txBox="1"/>
          <p:nvPr/>
        </p:nvSpPr>
        <p:spPr>
          <a:xfrm>
            <a:off x="2947164" y="6234545"/>
            <a:ext cx="6058725" cy="646331"/>
          </a:xfrm>
          <a:prstGeom prst="rect">
            <a:avLst/>
          </a:prstGeom>
          <a:noFill/>
        </p:spPr>
        <p:txBody>
          <a:bodyPr wrap="square" rtlCol="0">
            <a:spAutoFit/>
          </a:bodyPr>
          <a:lstStyle/>
          <a:p>
            <a:r>
              <a:rPr lang="en-US" dirty="0" smtClean="0">
                <a:latin typeface="Times New Roman"/>
                <a:cs typeface="Times New Roman"/>
              </a:rPr>
              <a:t>* - from the part of Lansing that became Genoa, Cayuga County</a:t>
            </a:r>
            <a:endParaRPr lang="en-US" dirty="0">
              <a:latin typeface="Times New Roman"/>
              <a:cs typeface="Times New Roman"/>
            </a:endParaRPr>
          </a:p>
        </p:txBody>
      </p:sp>
    </p:spTree>
    <p:extLst>
      <p:ext uri="{BB962C8B-B14F-4D97-AF65-F5344CB8AC3E}">
        <p14:creationId xmlns:p14="http://schemas.microsoft.com/office/powerpoint/2010/main" val="425153022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Preparation</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“Our ancestors were poorly prepared for either conflict with the mother country, supplied as she was with powerful armaments and standing armies, and it was only the necessities of the occasion which seemed to suddenly call forth and develop in them the courage and heroism which enabled them to succeed. History affords but few instances where an inferior number of untrained men, called suddenly and unexpectedly to arms, have overwhelmingly defeated trained soldiers.</a:t>
            </a:r>
            <a:r>
              <a:rPr lang="en-US" dirty="0" smtClean="0"/>
              <a:t>” </a:t>
            </a:r>
            <a:r>
              <a:rPr lang="en-US" dirty="0"/>
              <a:t>– Goodrich, </a:t>
            </a:r>
            <a:r>
              <a:rPr lang="en-US" dirty="0" smtClean="0"/>
              <a:t>30</a:t>
            </a:r>
            <a:endParaRPr lang="en-US" dirty="0"/>
          </a:p>
        </p:txBody>
      </p:sp>
    </p:spTree>
    <p:extLst>
      <p:ext uri="{BB962C8B-B14F-4D97-AF65-F5344CB8AC3E}">
        <p14:creationId xmlns:p14="http://schemas.microsoft.com/office/powerpoint/2010/main" val="39441695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Enthusiasm</a:t>
            </a:r>
            <a:endParaRPr lang="en-US" dirty="0"/>
          </a:p>
        </p:txBody>
      </p:sp>
      <p:sp>
        <p:nvSpPr>
          <p:cNvPr id="3" name="Content Placeholder 2"/>
          <p:cNvSpPr>
            <a:spLocks noGrp="1"/>
          </p:cNvSpPr>
          <p:nvPr>
            <p:ph idx="1"/>
          </p:nvPr>
        </p:nvSpPr>
        <p:spPr>
          <a:xfrm>
            <a:off x="457200" y="1600200"/>
            <a:ext cx="8229600" cy="5015345"/>
          </a:xfrm>
        </p:spPr>
        <p:txBody>
          <a:bodyPr>
            <a:normAutofit fontScale="77500" lnSpcReduction="20000"/>
          </a:bodyPr>
          <a:lstStyle/>
          <a:p>
            <a:r>
              <a:rPr lang="en-US" dirty="0"/>
              <a:t>“When a call was made for troops in 1812, </a:t>
            </a:r>
            <a:r>
              <a:rPr lang="en-US" dirty="0" smtClean="0"/>
              <a:t>[</a:t>
            </a:r>
            <a:r>
              <a:rPr lang="en-US" dirty="0" err="1" smtClean="0"/>
              <a:t>Peleg</a:t>
            </a:r>
            <a:r>
              <a:rPr lang="en-US" dirty="0" smtClean="0"/>
              <a:t> Ellis] marched </a:t>
            </a:r>
            <a:r>
              <a:rPr lang="en-US" dirty="0"/>
              <a:t>out on the 26th of August, 1812, in command of the Dryden company for the frontier. The entire company, instead of waiting to stand the draft, volunteered, except one who was unable to go</a:t>
            </a:r>
            <a:r>
              <a:rPr lang="en-US" dirty="0" smtClean="0"/>
              <a:t>.” </a:t>
            </a:r>
            <a:br>
              <a:rPr lang="en-US" dirty="0" smtClean="0"/>
            </a:br>
            <a:r>
              <a:rPr lang="en-US" dirty="0" smtClean="0"/>
              <a:t>– </a:t>
            </a:r>
            <a:r>
              <a:rPr lang="en-US" i="1" dirty="0" smtClean="0"/>
              <a:t>Landmarks of Tompkins County</a:t>
            </a:r>
            <a:r>
              <a:rPr lang="en-US" dirty="0" smtClean="0"/>
              <a:t>, 248</a:t>
            </a:r>
            <a:br>
              <a:rPr lang="en-US" dirty="0" smtClean="0"/>
            </a:br>
            <a:endParaRPr lang="en-US" dirty="0" smtClean="0"/>
          </a:p>
          <a:p>
            <a:r>
              <a:rPr lang="en-US" dirty="0"/>
              <a:t>“When the British burned Buffalo in </a:t>
            </a:r>
            <a:r>
              <a:rPr lang="en-US" dirty="0" smtClean="0"/>
              <a:t>1813, </a:t>
            </a:r>
            <a:r>
              <a:rPr lang="en-US" dirty="0"/>
              <a:t>the militia was very generally ordered out, as before stated. Captain Slater received his orders and there was much local excitement. The company departed, but after a march of a day and a half reached Canandaigua, where they received notice that the danger was passed and they could return</a:t>
            </a:r>
            <a:r>
              <a:rPr lang="en-US" dirty="0" smtClean="0"/>
              <a:t>.” </a:t>
            </a:r>
            <a:br>
              <a:rPr lang="en-US" dirty="0" smtClean="0"/>
            </a:br>
            <a:r>
              <a:rPr lang="en-US" dirty="0" smtClean="0"/>
              <a:t>– </a:t>
            </a:r>
            <a:r>
              <a:rPr lang="en-US" i="1" dirty="0" smtClean="0"/>
              <a:t>Landmarks</a:t>
            </a:r>
            <a:r>
              <a:rPr lang="en-US" dirty="0" smtClean="0"/>
              <a:t>, 380</a:t>
            </a:r>
            <a:endParaRPr lang="en-US" dirty="0"/>
          </a:p>
        </p:txBody>
      </p:sp>
    </p:spTree>
    <p:extLst>
      <p:ext uri="{BB962C8B-B14F-4D97-AF65-F5344CB8AC3E}">
        <p14:creationId xmlns:p14="http://schemas.microsoft.com/office/powerpoint/2010/main" val="323828279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Enthusiasm</a:t>
            </a:r>
            <a:endParaRPr lang="en-US" dirty="0"/>
          </a:p>
        </p:txBody>
      </p:sp>
      <p:sp>
        <p:nvSpPr>
          <p:cNvPr id="3" name="Content Placeholder 2"/>
          <p:cNvSpPr>
            <a:spLocks noGrp="1"/>
          </p:cNvSpPr>
          <p:nvPr>
            <p:ph idx="1"/>
          </p:nvPr>
        </p:nvSpPr>
        <p:spPr>
          <a:xfrm>
            <a:off x="457200" y="1600200"/>
            <a:ext cx="8229600" cy="5015345"/>
          </a:xfrm>
        </p:spPr>
        <p:txBody>
          <a:bodyPr>
            <a:normAutofit/>
          </a:bodyPr>
          <a:lstStyle/>
          <a:p>
            <a:r>
              <a:rPr lang="en-US" dirty="0" smtClean="0"/>
              <a:t>In Trumansburg, Colonel Hermon Camp recruited and led a cavalry company that served on the Niagara Frontier, “the only cavalry in the war”. – Lydia Sears, </a:t>
            </a:r>
            <a:r>
              <a:rPr lang="en-US" i="1" dirty="0" smtClean="0"/>
              <a:t>History of Trumansburg</a:t>
            </a:r>
            <a:endParaRPr lang="en-US" dirty="0" smtClean="0"/>
          </a:p>
        </p:txBody>
      </p:sp>
    </p:spTree>
    <p:extLst>
      <p:ext uri="{BB962C8B-B14F-4D97-AF65-F5344CB8AC3E}">
        <p14:creationId xmlns:p14="http://schemas.microsoft.com/office/powerpoint/2010/main" val="352702958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Just Settlers</a:t>
            </a:r>
            <a:endParaRPr lang="en-US" dirty="0"/>
          </a:p>
        </p:txBody>
      </p:sp>
      <p:sp>
        <p:nvSpPr>
          <p:cNvPr id="3" name="Content Placeholder 2"/>
          <p:cNvSpPr>
            <a:spLocks noGrp="1"/>
          </p:cNvSpPr>
          <p:nvPr>
            <p:ph idx="1"/>
          </p:nvPr>
        </p:nvSpPr>
        <p:spPr/>
        <p:txBody>
          <a:bodyPr>
            <a:normAutofit/>
          </a:bodyPr>
          <a:lstStyle/>
          <a:p>
            <a:pPr marL="0" indent="0">
              <a:buNone/>
            </a:pPr>
            <a:r>
              <a:rPr lang="en-US" dirty="0"/>
              <a:t>“For a few years after the locality around </a:t>
            </a:r>
            <a:r>
              <a:rPr lang="en-US" dirty="0" err="1"/>
              <a:t>Slaterville</a:t>
            </a:r>
            <a:r>
              <a:rPr lang="en-US" dirty="0"/>
              <a:t> was settled by a number of </a:t>
            </a:r>
            <a:r>
              <a:rPr lang="en-US" dirty="0" smtClean="0"/>
              <a:t>families, </a:t>
            </a:r>
            <a:r>
              <a:rPr lang="en-US" dirty="0"/>
              <a:t>a small party of Indians came each fall to hunt in that vicinity. They were Oneidas and were led by one whom the settlers called Wheelock. This Wheelock was killed in the war of </a:t>
            </a:r>
            <a:r>
              <a:rPr lang="en-US" dirty="0" smtClean="0"/>
              <a:t>1812, </a:t>
            </a:r>
            <a:r>
              <a:rPr lang="en-US" dirty="0"/>
              <a:t>while fighting with the Americans; after that the Indians came to the town no more</a:t>
            </a:r>
            <a:r>
              <a:rPr lang="en-US" dirty="0" smtClean="0"/>
              <a:t>.</a:t>
            </a:r>
            <a:r>
              <a:rPr lang="en-US" dirty="0"/>
              <a:t>” – </a:t>
            </a:r>
            <a:r>
              <a:rPr lang="en-US" i="1" dirty="0" smtClean="0"/>
              <a:t>Landmarks, </a:t>
            </a:r>
            <a:r>
              <a:rPr lang="en-US" dirty="0" smtClean="0"/>
              <a:t>274</a:t>
            </a:r>
            <a:endParaRPr lang="en-US" dirty="0"/>
          </a:p>
        </p:txBody>
      </p:sp>
    </p:spTree>
    <p:extLst>
      <p:ext uri="{BB962C8B-B14F-4D97-AF65-F5344CB8AC3E}">
        <p14:creationId xmlns:p14="http://schemas.microsoft.com/office/powerpoint/2010/main" val="84112028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227"/>
            <a:ext cx="8229600" cy="1143000"/>
          </a:xfrm>
        </p:spPr>
        <p:txBody>
          <a:bodyPr/>
          <a:lstStyle/>
          <a:p>
            <a:r>
              <a:rPr lang="en-US" dirty="0" smtClean="0"/>
              <a:t>And Less Enthusiasm</a:t>
            </a:r>
            <a:endParaRPr lang="en-US" dirty="0"/>
          </a:p>
        </p:txBody>
      </p:sp>
      <p:sp>
        <p:nvSpPr>
          <p:cNvPr id="3" name="Content Placeholder 2"/>
          <p:cNvSpPr>
            <a:spLocks noGrp="1"/>
          </p:cNvSpPr>
          <p:nvPr>
            <p:ph idx="1"/>
          </p:nvPr>
        </p:nvSpPr>
        <p:spPr/>
        <p:txBody>
          <a:bodyPr/>
          <a:lstStyle/>
          <a:p>
            <a:pPr marL="0" indent="0">
              <a:buNone/>
            </a:pPr>
            <a:r>
              <a:rPr lang="en-US" dirty="0"/>
              <a:t>“Several of the Virginian </a:t>
            </a:r>
            <a:r>
              <a:rPr lang="en-US" dirty="0" smtClean="0"/>
              <a:t>settlers [in Caroline] </a:t>
            </a:r>
            <a:r>
              <a:rPr lang="en-US" dirty="0"/>
              <a:t>before described, notably Dr. Joseph and John J. Speed, were members of the company, and, being Federalists, were opposed to the war. </a:t>
            </a:r>
            <a:endParaRPr lang="en-US" dirty="0" smtClean="0"/>
          </a:p>
          <a:p>
            <a:pPr marL="0" indent="0">
              <a:buNone/>
            </a:pPr>
            <a:r>
              <a:rPr lang="en-US" dirty="0" smtClean="0"/>
              <a:t>They</a:t>
            </a:r>
            <a:r>
              <a:rPr lang="en-US" dirty="0"/>
              <a:t>, however, furnished </a:t>
            </a:r>
            <a:r>
              <a:rPr lang="en-US" dirty="0" smtClean="0"/>
              <a:t>substitutes….</a:t>
            </a:r>
            <a:r>
              <a:rPr lang="en-US" dirty="0"/>
              <a:t>” </a:t>
            </a:r>
            <a:r>
              <a:rPr lang="en-US" dirty="0" smtClean="0"/>
              <a:t/>
            </a:r>
            <a:br>
              <a:rPr lang="en-US" dirty="0" smtClean="0"/>
            </a:br>
            <a:r>
              <a:rPr lang="en-US" dirty="0" smtClean="0"/>
              <a:t>– </a:t>
            </a:r>
            <a:r>
              <a:rPr lang="en-US" i="1" dirty="0"/>
              <a:t>Landmarks</a:t>
            </a:r>
            <a:r>
              <a:rPr lang="en-US" dirty="0"/>
              <a:t>, 380</a:t>
            </a:r>
          </a:p>
          <a:p>
            <a:endParaRPr lang="en-US" dirty="0"/>
          </a:p>
        </p:txBody>
      </p:sp>
    </p:spTree>
    <p:extLst>
      <p:ext uri="{BB962C8B-B14F-4D97-AF65-F5344CB8AC3E}">
        <p14:creationId xmlns:p14="http://schemas.microsoft.com/office/powerpoint/2010/main" val="36034285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Fluid Loyalties</a:t>
            </a:r>
            <a:endParaRPr lang="en-US" dirty="0"/>
          </a:p>
        </p:txBody>
      </p:sp>
      <p:sp>
        <p:nvSpPr>
          <p:cNvPr id="4" name="Content Placeholder 3"/>
          <p:cNvSpPr>
            <a:spLocks noGrp="1"/>
          </p:cNvSpPr>
          <p:nvPr>
            <p:ph sz="half" idx="1"/>
          </p:nvPr>
        </p:nvSpPr>
        <p:spPr/>
        <p:txBody>
          <a:bodyPr>
            <a:normAutofit fontScale="77500" lnSpcReduction="20000"/>
          </a:bodyPr>
          <a:lstStyle/>
          <a:p>
            <a:pPr marL="0" indent="0">
              <a:buNone/>
            </a:pPr>
            <a:r>
              <a:rPr lang="en-US" dirty="0"/>
              <a:t>“Charles </a:t>
            </a:r>
            <a:r>
              <a:rPr lang="en-US" dirty="0" err="1"/>
              <a:t>Hagin</a:t>
            </a:r>
            <a:r>
              <a:rPr lang="en-US" dirty="0"/>
              <a:t>, a native of Ireland, born in 1793, who came to America as a soldier in the British army in the war of 1812, being seized in the streets of Belfast and pressed into service. </a:t>
            </a:r>
            <a:endParaRPr lang="en-US" dirty="0" smtClean="0"/>
          </a:p>
          <a:p>
            <a:pPr marL="0" indent="0">
              <a:buNone/>
            </a:pPr>
            <a:endParaRPr lang="en-US" dirty="0" smtClean="0"/>
          </a:p>
          <a:p>
            <a:pPr marL="0" indent="0">
              <a:buNone/>
            </a:pPr>
            <a:r>
              <a:rPr lang="en-US" dirty="0" smtClean="0"/>
              <a:t>Reaching </a:t>
            </a:r>
            <a:r>
              <a:rPr lang="en-US" dirty="0"/>
              <a:t>Canada, he made his escape to the American side, and a few days later lost his arm in the battle of Lundy's Lane, in the American cause. After leaving the hospital he came to Lansing, where he taught school</a:t>
            </a:r>
            <a:r>
              <a:rPr lang="en-US" dirty="0" smtClean="0"/>
              <a:t>.” </a:t>
            </a:r>
            <a:br>
              <a:rPr lang="en-US" dirty="0" smtClean="0"/>
            </a:br>
            <a:r>
              <a:rPr lang="en-US" dirty="0" smtClean="0"/>
              <a:t>– </a:t>
            </a:r>
            <a:r>
              <a:rPr lang="en-US" i="1" dirty="0" smtClean="0"/>
              <a:t>Landmarks</a:t>
            </a:r>
            <a:r>
              <a:rPr lang="en-US" dirty="0" smtClean="0"/>
              <a:t>, 274</a:t>
            </a:r>
            <a:endParaRPr lang="en-US" dirty="0"/>
          </a:p>
        </p:txBody>
      </p:sp>
      <p:sp>
        <p:nvSpPr>
          <p:cNvPr id="5" name="TextBox 4"/>
          <p:cNvSpPr txBox="1"/>
          <p:nvPr/>
        </p:nvSpPr>
        <p:spPr>
          <a:xfrm>
            <a:off x="5934364" y="6049924"/>
            <a:ext cx="3059546" cy="646331"/>
          </a:xfrm>
          <a:prstGeom prst="rect">
            <a:avLst/>
          </a:prstGeom>
          <a:noFill/>
        </p:spPr>
        <p:txBody>
          <a:bodyPr wrap="square" rtlCol="0">
            <a:spAutoFit/>
          </a:bodyPr>
          <a:lstStyle/>
          <a:p>
            <a:r>
              <a:rPr lang="en-US" dirty="0" smtClean="0">
                <a:latin typeface="Times New Roman"/>
                <a:cs typeface="Times New Roman"/>
              </a:rPr>
              <a:t>Marker at Laura Secord House, </a:t>
            </a:r>
            <a:br>
              <a:rPr lang="en-US" dirty="0" smtClean="0">
                <a:latin typeface="Times New Roman"/>
                <a:cs typeface="Times New Roman"/>
              </a:rPr>
            </a:br>
            <a:r>
              <a:rPr lang="en-US" dirty="0" smtClean="0">
                <a:latin typeface="Times New Roman"/>
                <a:cs typeface="Times New Roman"/>
              </a:rPr>
              <a:t>photo by Simon St.Laurent</a:t>
            </a:r>
            <a:endParaRPr lang="en-US" dirty="0">
              <a:latin typeface="Times New Roman"/>
              <a:cs typeface="Times New Roman"/>
            </a:endParaRPr>
          </a:p>
        </p:txBody>
      </p:sp>
      <p:pic>
        <p:nvPicPr>
          <p:cNvPr id="9" name="Content Placeholder 8" descr="fixes-12.jpg"/>
          <p:cNvPicPr>
            <a:picLocks noGrp="1" noChangeAspect="1"/>
          </p:cNvPicPr>
          <p:nvPr>
            <p:ph sz="half" idx="2"/>
          </p:nvPr>
        </p:nvPicPr>
        <p:blipFill>
          <a:blip r:embed="rId2">
            <a:extLst>
              <a:ext uri="{28A0092B-C50C-407E-A947-70E740481C1C}">
                <a14:useLocalDpi xmlns:a14="http://schemas.microsoft.com/office/drawing/2010/main" val="0"/>
              </a:ext>
            </a:extLst>
          </a:blip>
          <a:srcRect t="-4131" b="-4131"/>
          <a:stretch>
            <a:fillRect/>
          </a:stretch>
        </p:blipFill>
        <p:spPr>
          <a:xfrm>
            <a:off x="4495800" y="1600200"/>
            <a:ext cx="4648200" cy="4525963"/>
          </a:xfrm>
        </p:spPr>
      </p:pic>
    </p:spTree>
    <p:extLst>
      <p:ext uri="{BB962C8B-B14F-4D97-AF65-F5344CB8AC3E}">
        <p14:creationId xmlns:p14="http://schemas.microsoft.com/office/powerpoint/2010/main" val="44869032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the War of 1812?</a:t>
            </a:r>
            <a:endParaRPr lang="en-US" dirty="0"/>
          </a:p>
        </p:txBody>
      </p:sp>
      <p:sp>
        <p:nvSpPr>
          <p:cNvPr id="3" name="Content Placeholder 2"/>
          <p:cNvSpPr>
            <a:spLocks noGrp="1"/>
          </p:cNvSpPr>
          <p:nvPr>
            <p:ph idx="1"/>
          </p:nvPr>
        </p:nvSpPr>
        <p:spPr/>
        <p:txBody>
          <a:bodyPr/>
          <a:lstStyle/>
          <a:p>
            <a:r>
              <a:rPr lang="en-US" dirty="0" smtClean="0"/>
              <a:t>American neutrality in the Napoleonic Wars</a:t>
            </a:r>
          </a:p>
          <a:p>
            <a:r>
              <a:rPr lang="en-US" dirty="0" smtClean="0"/>
              <a:t>British lack of respect for American concept of citizenship – impressment of sailors.</a:t>
            </a:r>
          </a:p>
          <a:p>
            <a:r>
              <a:rPr lang="en-US" dirty="0" smtClean="0"/>
              <a:t>American frontiersmen’s demand for land</a:t>
            </a:r>
          </a:p>
          <a:p>
            <a:r>
              <a:rPr lang="en-US" dirty="0" smtClean="0"/>
              <a:t>French cause us less trouble than the British</a:t>
            </a:r>
          </a:p>
          <a:p>
            <a:r>
              <a:rPr lang="en-US" dirty="0" smtClean="0"/>
              <a:t>Miscommunication (would it have helped?)</a:t>
            </a:r>
          </a:p>
          <a:p>
            <a:endParaRPr lang="en-US" dirty="0"/>
          </a:p>
        </p:txBody>
      </p:sp>
    </p:spTree>
    <p:extLst>
      <p:ext uri="{BB962C8B-B14F-4D97-AF65-F5344CB8AC3E}">
        <p14:creationId xmlns:p14="http://schemas.microsoft.com/office/powerpoint/2010/main" val="231693791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Meanwhile, in Canada</a:t>
            </a:r>
            <a:endParaRPr lang="en-US" dirty="0"/>
          </a:p>
        </p:txBody>
      </p:sp>
      <p:sp>
        <p:nvSpPr>
          <p:cNvPr id="3" name="Content Placeholder 2"/>
          <p:cNvSpPr>
            <a:spLocks noGrp="1"/>
          </p:cNvSpPr>
          <p:nvPr>
            <p:ph idx="1"/>
          </p:nvPr>
        </p:nvSpPr>
        <p:spPr/>
        <p:txBody>
          <a:bodyPr/>
          <a:lstStyle/>
          <a:p>
            <a:r>
              <a:rPr lang="en-US" dirty="0"/>
              <a:t>George </a:t>
            </a:r>
            <a:r>
              <a:rPr lang="en-US" dirty="0" err="1" smtClean="0"/>
              <a:t>Prévost</a:t>
            </a:r>
            <a:r>
              <a:rPr lang="en-US" dirty="0" smtClean="0"/>
              <a:t>, Governor General of Canada, based in Lower Canada (Quebec)</a:t>
            </a:r>
          </a:p>
          <a:p>
            <a:r>
              <a:rPr lang="en-US" dirty="0" smtClean="0"/>
              <a:t>Issues strict orders for defense only.  </a:t>
            </a:r>
          </a:p>
          <a:p>
            <a:r>
              <a:rPr lang="en-US" dirty="0" smtClean="0"/>
              <a:t>Upper Canada (Ontario) an unsettled mix of loyalists, Americans, traders, and trappers. </a:t>
            </a:r>
          </a:p>
          <a:p>
            <a:r>
              <a:rPr lang="en-US" dirty="0" smtClean="0"/>
              <a:t>Upper Canadians not especially eager for war, often take leave for harvest and other work.</a:t>
            </a:r>
          </a:p>
          <a:p>
            <a:endParaRPr lang="en-US" dirty="0"/>
          </a:p>
        </p:txBody>
      </p:sp>
    </p:spTree>
    <p:extLst>
      <p:ext uri="{BB962C8B-B14F-4D97-AF65-F5344CB8AC3E}">
        <p14:creationId xmlns:p14="http://schemas.microsoft.com/office/powerpoint/2010/main" val="44986547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Isaac Brock</a:t>
            </a:r>
            <a:endParaRPr lang="en-US" dirty="0"/>
          </a:p>
        </p:txBody>
      </p:sp>
      <p:sp>
        <p:nvSpPr>
          <p:cNvPr id="4" name="Content Placeholder 3"/>
          <p:cNvSpPr>
            <a:spLocks noGrp="1"/>
          </p:cNvSpPr>
          <p:nvPr>
            <p:ph sz="half" idx="1"/>
          </p:nvPr>
        </p:nvSpPr>
        <p:spPr>
          <a:xfrm>
            <a:off x="457200" y="1600200"/>
            <a:ext cx="4442762" cy="4977729"/>
          </a:xfrm>
        </p:spPr>
        <p:txBody>
          <a:bodyPr>
            <a:normAutofit/>
          </a:bodyPr>
          <a:lstStyle/>
          <a:p>
            <a:r>
              <a:rPr lang="en-US" dirty="0" smtClean="0"/>
              <a:t>British Army since 15</a:t>
            </a:r>
          </a:p>
          <a:p>
            <a:r>
              <a:rPr lang="en-US" dirty="0" smtClean="0"/>
              <a:t>Canada since 1804</a:t>
            </a:r>
          </a:p>
          <a:p>
            <a:r>
              <a:rPr lang="en-US" dirty="0" smtClean="0"/>
              <a:t>Commander and executive, Upper Canada</a:t>
            </a:r>
          </a:p>
          <a:p>
            <a:r>
              <a:rPr lang="en-US" dirty="0" smtClean="0"/>
              <a:t>Far more bellicose than Prevost, circumvents defensive orders.</a:t>
            </a:r>
          </a:p>
          <a:p>
            <a:r>
              <a:rPr lang="en-US" dirty="0" smtClean="0"/>
              <a:t>Soldiers loved him, civilians not so much</a:t>
            </a:r>
            <a:endParaRPr lang="en-US" dirty="0"/>
          </a:p>
          <a:p>
            <a:endParaRPr lang="en-US" dirty="0"/>
          </a:p>
        </p:txBody>
      </p:sp>
      <p:pic>
        <p:nvPicPr>
          <p:cNvPr id="6" name="Content Placeholder 5" descr="Isaac_Brock_portrait_1,_from_The_Story_of_Isaac_Brock_(1908)-2.png"/>
          <p:cNvPicPr>
            <a:picLocks noGrp="1" noChangeAspect="1"/>
          </p:cNvPicPr>
          <p:nvPr>
            <p:ph sz="half" idx="2"/>
          </p:nvPr>
        </p:nvPicPr>
        <p:blipFill>
          <a:blip r:embed="rId3">
            <a:extLst>
              <a:ext uri="{28A0092B-C50C-407E-A947-70E740481C1C}">
                <a14:useLocalDpi xmlns:a14="http://schemas.microsoft.com/office/drawing/2010/main" val="0"/>
              </a:ext>
            </a:extLst>
          </a:blip>
          <a:srcRect l="-10892" r="-10892"/>
          <a:stretch>
            <a:fillRect/>
          </a:stretch>
        </p:blipFill>
        <p:spPr/>
      </p:pic>
    </p:spTree>
    <p:extLst>
      <p:ext uri="{BB962C8B-B14F-4D97-AF65-F5344CB8AC3E}">
        <p14:creationId xmlns:p14="http://schemas.microsoft.com/office/powerpoint/2010/main" val="19033045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Different World</a:t>
            </a:r>
            <a:endParaRPr lang="en-US" dirty="0"/>
          </a:p>
        </p:txBody>
      </p:sp>
      <p:sp>
        <p:nvSpPr>
          <p:cNvPr id="3" name="Content Placeholder 2"/>
          <p:cNvSpPr>
            <a:spLocks noGrp="1"/>
          </p:cNvSpPr>
          <p:nvPr>
            <p:ph idx="1"/>
          </p:nvPr>
        </p:nvSpPr>
        <p:spPr/>
        <p:txBody>
          <a:bodyPr/>
          <a:lstStyle/>
          <a:p>
            <a:r>
              <a:rPr lang="en-US" dirty="0" smtClean="0"/>
              <a:t>Communications</a:t>
            </a:r>
          </a:p>
          <a:p>
            <a:r>
              <a:rPr lang="en-US" dirty="0" smtClean="0"/>
              <a:t>Supply lines</a:t>
            </a:r>
          </a:p>
          <a:p>
            <a:r>
              <a:rPr lang="en-US" dirty="0" smtClean="0"/>
              <a:t>Weapons and </a:t>
            </a:r>
            <a:r>
              <a:rPr lang="en-US" dirty="0"/>
              <a:t>t</a:t>
            </a:r>
            <a:r>
              <a:rPr lang="en-US" dirty="0" smtClean="0"/>
              <a:t>actics </a:t>
            </a:r>
          </a:p>
          <a:p>
            <a:r>
              <a:rPr lang="en-US" dirty="0" smtClean="0"/>
              <a:t>Parole for captured soldiers</a:t>
            </a:r>
          </a:p>
          <a:p>
            <a:r>
              <a:rPr lang="en-US" dirty="0" smtClean="0"/>
              <a:t>Little </a:t>
            </a:r>
            <a:r>
              <a:rPr lang="en-US" dirty="0"/>
              <a:t>c</a:t>
            </a:r>
            <a:r>
              <a:rPr lang="en-US" dirty="0" smtClean="0"/>
              <a:t>avalry </a:t>
            </a:r>
          </a:p>
          <a:p>
            <a:r>
              <a:rPr lang="en-US" dirty="0" smtClean="0"/>
              <a:t>War on the cheap</a:t>
            </a:r>
            <a:endParaRPr lang="en-US" dirty="0"/>
          </a:p>
        </p:txBody>
      </p:sp>
    </p:spTree>
    <p:extLst>
      <p:ext uri="{BB962C8B-B14F-4D97-AF65-F5344CB8AC3E}">
        <p14:creationId xmlns:p14="http://schemas.microsoft.com/office/powerpoint/2010/main" val="20644168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News from the West</a:t>
            </a:r>
            <a:endParaRPr lang="en-US" dirty="0"/>
          </a:p>
        </p:txBody>
      </p:sp>
      <p:sp>
        <p:nvSpPr>
          <p:cNvPr id="3" name="Content Placeholder 2"/>
          <p:cNvSpPr>
            <a:spLocks noGrp="1"/>
          </p:cNvSpPr>
          <p:nvPr>
            <p:ph idx="1"/>
          </p:nvPr>
        </p:nvSpPr>
        <p:spPr/>
        <p:txBody>
          <a:bodyPr>
            <a:normAutofit lnSpcReduction="10000"/>
          </a:bodyPr>
          <a:lstStyle/>
          <a:p>
            <a:r>
              <a:rPr lang="en-US" dirty="0" smtClean="0"/>
              <a:t>Fort </a:t>
            </a:r>
            <a:r>
              <a:rPr lang="en-US" dirty="0" err="1" smtClean="0"/>
              <a:t>Michilimackinac</a:t>
            </a:r>
            <a:r>
              <a:rPr lang="en-US" dirty="0" smtClean="0"/>
              <a:t> ambushed before Americans received word of war, surrenders. Gives British control of route to Lake Michigan</a:t>
            </a:r>
          </a:p>
          <a:p>
            <a:r>
              <a:rPr lang="en-US" dirty="0" smtClean="0"/>
              <a:t>Disaster at Fort Detroit. After brief invasion of Canada, General William Hull retreats to Detroit, freezes, surrenders to British troops under Isaac Brock.  Reinforcements arrive after surrender.</a:t>
            </a:r>
            <a:endParaRPr lang="en-US" dirty="0"/>
          </a:p>
        </p:txBody>
      </p:sp>
    </p:spTree>
    <p:extLst>
      <p:ext uri="{BB962C8B-B14F-4D97-AF65-F5344CB8AC3E}">
        <p14:creationId xmlns:p14="http://schemas.microsoft.com/office/powerpoint/2010/main" val="334004958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Nothing from the East</a:t>
            </a:r>
            <a:endParaRPr lang="en-US" dirty="0"/>
          </a:p>
        </p:txBody>
      </p:sp>
      <p:sp>
        <p:nvSpPr>
          <p:cNvPr id="3" name="Content Placeholder 2"/>
          <p:cNvSpPr>
            <a:spLocks noGrp="1"/>
          </p:cNvSpPr>
          <p:nvPr>
            <p:ph idx="1"/>
          </p:nvPr>
        </p:nvSpPr>
        <p:spPr/>
        <p:txBody>
          <a:bodyPr/>
          <a:lstStyle/>
          <a:p>
            <a:r>
              <a:rPr lang="en-US" dirty="0" smtClean="0"/>
              <a:t>Little movement on the St. Lawrence</a:t>
            </a:r>
          </a:p>
          <a:p>
            <a:r>
              <a:rPr lang="en-US" dirty="0" smtClean="0"/>
              <a:t>Instead of moving up the Champlain Valley, General Dearborn wanders to Boston to try to talk with Federalist Governors about sending their militia. Fails.</a:t>
            </a:r>
          </a:p>
          <a:p>
            <a:r>
              <a:rPr lang="en-US" dirty="0" smtClean="0"/>
              <a:t>Temporary truce negotiated between Canadian Governor-in-Chief Prevost and General Dearborn.</a:t>
            </a:r>
            <a:endParaRPr lang="en-US" dirty="0"/>
          </a:p>
        </p:txBody>
      </p:sp>
    </p:spTree>
    <p:extLst>
      <p:ext uri="{BB962C8B-B14F-4D97-AF65-F5344CB8AC3E}">
        <p14:creationId xmlns:p14="http://schemas.microsoft.com/office/powerpoint/2010/main" val="333873724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08062"/>
          </a:xfrm>
        </p:spPr>
        <p:txBody>
          <a:bodyPr>
            <a:normAutofit/>
          </a:bodyPr>
          <a:lstStyle/>
          <a:p>
            <a:r>
              <a:rPr lang="en-US" dirty="0" smtClean="0"/>
              <a:t>Why the Niagara?</a:t>
            </a:r>
            <a:endParaRPr lang="en-US" dirty="0"/>
          </a:p>
        </p:txBody>
      </p:sp>
      <p:pic>
        <p:nvPicPr>
          <p:cNvPr id="4" name="Content Placeholder 3" descr="NorthAmerica-WaterDivides.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048" t="24897" r="5155" b="10310"/>
          <a:stretch/>
        </p:blipFill>
        <p:spPr>
          <a:xfrm>
            <a:off x="457200" y="1282700"/>
            <a:ext cx="8229600" cy="5271265"/>
          </a:xfrm>
        </p:spPr>
      </p:pic>
      <p:sp>
        <p:nvSpPr>
          <p:cNvPr id="5" name="TextBox 4"/>
          <p:cNvSpPr txBox="1"/>
          <p:nvPr/>
        </p:nvSpPr>
        <p:spPr>
          <a:xfrm>
            <a:off x="3246674" y="6488668"/>
            <a:ext cx="5747236" cy="369332"/>
          </a:xfrm>
          <a:prstGeom prst="rect">
            <a:avLst/>
          </a:prstGeom>
          <a:noFill/>
        </p:spPr>
        <p:txBody>
          <a:bodyPr wrap="square" rtlCol="0">
            <a:spAutoFit/>
          </a:bodyPr>
          <a:lstStyle/>
          <a:p>
            <a:r>
              <a:rPr lang="en-US" dirty="0" smtClean="0">
                <a:latin typeface="Times New Roman"/>
                <a:cs typeface="Times New Roman"/>
              </a:rPr>
              <a:t>By </a:t>
            </a:r>
            <a:r>
              <a:rPr lang="en-US" dirty="0" err="1" smtClean="0">
                <a:latin typeface="Times New Roman"/>
                <a:cs typeface="Times New Roman"/>
              </a:rPr>
              <a:t>Pfly</a:t>
            </a:r>
            <a:r>
              <a:rPr lang="en-US" dirty="0" smtClean="0">
                <a:latin typeface="Times New Roman"/>
                <a:cs typeface="Times New Roman"/>
              </a:rPr>
              <a:t>, Creative Commons Attribution-</a:t>
            </a:r>
            <a:r>
              <a:rPr lang="en-US" dirty="0" err="1" smtClean="0">
                <a:latin typeface="Times New Roman"/>
                <a:cs typeface="Times New Roman"/>
              </a:rPr>
              <a:t>ShareAlike</a:t>
            </a:r>
            <a:r>
              <a:rPr lang="en-US" dirty="0" smtClean="0">
                <a:latin typeface="Times New Roman"/>
                <a:cs typeface="Times New Roman"/>
              </a:rPr>
              <a:t> 3.0</a:t>
            </a:r>
            <a:endParaRPr lang="en-US" dirty="0">
              <a:latin typeface="Times New Roman"/>
              <a:cs typeface="Times New Roman"/>
            </a:endParaRPr>
          </a:p>
        </p:txBody>
      </p:sp>
    </p:spTree>
    <p:extLst>
      <p:ext uri="{BB962C8B-B14F-4D97-AF65-F5344CB8AC3E}">
        <p14:creationId xmlns:p14="http://schemas.microsoft.com/office/powerpoint/2010/main" val="3940194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Setting: The Niagara River</a:t>
            </a:r>
            <a:endParaRPr lang="en-US" dirty="0"/>
          </a:p>
        </p:txBody>
      </p:sp>
      <p:sp>
        <p:nvSpPr>
          <p:cNvPr id="3" name="Content Placeholder 2"/>
          <p:cNvSpPr>
            <a:spLocks noGrp="1"/>
          </p:cNvSpPr>
          <p:nvPr>
            <p:ph sz="half" idx="1"/>
          </p:nvPr>
        </p:nvSpPr>
        <p:spPr>
          <a:xfrm>
            <a:off x="215646" y="1600200"/>
            <a:ext cx="4280154" cy="4525963"/>
          </a:xfrm>
        </p:spPr>
        <p:txBody>
          <a:bodyPr>
            <a:normAutofit lnSpcReduction="10000"/>
          </a:bodyPr>
          <a:lstStyle/>
          <a:p>
            <a:r>
              <a:rPr lang="en-US" dirty="0" smtClean="0"/>
              <a:t>Key connection from the St. Lawrence River and Lake Ontario to the interior Great Lakes.</a:t>
            </a:r>
          </a:p>
          <a:p>
            <a:r>
              <a:rPr lang="en-US" dirty="0" smtClean="0"/>
              <a:t>Natural US-Canada border, with falls, gorge, rapids.</a:t>
            </a:r>
          </a:p>
          <a:p>
            <a:r>
              <a:rPr lang="en-US" dirty="0" smtClean="0"/>
              <a:t>Because of fur trade, more developed than most of Western NY and Upper Canada.</a:t>
            </a:r>
            <a:endParaRPr lang="en-US" dirty="0"/>
          </a:p>
        </p:txBody>
      </p:sp>
      <p:pic>
        <p:nvPicPr>
          <p:cNvPr id="5" name="Content Placeholder 4" descr="niagaraFalls.jpg"/>
          <p:cNvPicPr>
            <a:picLocks noGrp="1" noChangeAspect="1"/>
          </p:cNvPicPr>
          <p:nvPr>
            <p:ph sz="half" idx="2"/>
          </p:nvPr>
        </p:nvPicPr>
        <p:blipFill>
          <a:blip r:embed="rId2">
            <a:extLst>
              <a:ext uri="{28A0092B-C50C-407E-A947-70E740481C1C}">
                <a14:useLocalDpi xmlns:a14="http://schemas.microsoft.com/office/drawing/2010/main" val="0"/>
              </a:ext>
            </a:extLst>
          </a:blip>
          <a:srcRect l="4091" r="4091"/>
          <a:stretch>
            <a:fillRect/>
          </a:stretch>
        </p:blipFill>
        <p:spPr/>
      </p:pic>
      <p:sp>
        <p:nvSpPr>
          <p:cNvPr id="6" name="TextBox 5"/>
          <p:cNvSpPr txBox="1"/>
          <p:nvPr/>
        </p:nvSpPr>
        <p:spPr>
          <a:xfrm>
            <a:off x="5172364" y="6234545"/>
            <a:ext cx="3821546" cy="369332"/>
          </a:xfrm>
          <a:prstGeom prst="rect">
            <a:avLst/>
          </a:prstGeom>
          <a:noFill/>
        </p:spPr>
        <p:txBody>
          <a:bodyPr wrap="square" rtlCol="0">
            <a:spAutoFit/>
          </a:bodyPr>
          <a:lstStyle/>
          <a:p>
            <a:r>
              <a:rPr lang="en-US" dirty="0" smtClean="0">
                <a:latin typeface="Times New Roman"/>
                <a:cs typeface="Times New Roman"/>
              </a:rPr>
              <a:t>Niagara Falls, Simon St.Laurent</a:t>
            </a:r>
            <a:endParaRPr lang="en-US" dirty="0">
              <a:latin typeface="Times New Roman"/>
              <a:cs typeface="Times New Roman"/>
            </a:endParaRPr>
          </a:p>
        </p:txBody>
      </p:sp>
    </p:spTree>
    <p:extLst>
      <p:ext uri="{BB962C8B-B14F-4D97-AF65-F5344CB8AC3E}">
        <p14:creationId xmlns:p14="http://schemas.microsoft.com/office/powerpoint/2010/main" val="169218496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French Forts on the Niagara, 1678-1759</a:t>
            </a:r>
            <a:endParaRPr lang="en-US" dirty="0"/>
          </a:p>
        </p:txBody>
      </p:sp>
      <p:sp>
        <p:nvSpPr>
          <p:cNvPr id="3" name="Content Placeholder 2"/>
          <p:cNvSpPr>
            <a:spLocks noGrp="1"/>
          </p:cNvSpPr>
          <p:nvPr>
            <p:ph sz="half" idx="1"/>
          </p:nvPr>
        </p:nvSpPr>
        <p:spPr/>
        <p:txBody>
          <a:bodyPr>
            <a:normAutofit fontScale="92500"/>
          </a:bodyPr>
          <a:lstStyle/>
          <a:p>
            <a:r>
              <a:rPr lang="en-US" dirty="0" smtClean="0"/>
              <a:t>Critical water connection to the Great Lakes</a:t>
            </a:r>
          </a:p>
          <a:p>
            <a:r>
              <a:rPr lang="en-US" dirty="0" smtClean="0"/>
              <a:t>But, the Falls</a:t>
            </a:r>
          </a:p>
          <a:p>
            <a:r>
              <a:rPr lang="en-US" dirty="0" smtClean="0"/>
              <a:t>So, fortify existing portage route, starting above the falls: Fort Little Niagara, “upper landing”</a:t>
            </a:r>
          </a:p>
          <a:p>
            <a:r>
              <a:rPr lang="en-US" dirty="0" smtClean="0"/>
              <a:t>And ending just across the Niagara Escarpment: Fort </a:t>
            </a:r>
            <a:r>
              <a:rPr lang="en-US" dirty="0" err="1" smtClean="0"/>
              <a:t>Joncaire</a:t>
            </a:r>
            <a:r>
              <a:rPr lang="en-US" dirty="0" smtClean="0"/>
              <a:t>, “lower landing”</a:t>
            </a:r>
            <a:endParaRPr lang="en-US" dirty="0"/>
          </a:p>
        </p:txBody>
      </p:sp>
      <p:sp>
        <p:nvSpPr>
          <p:cNvPr id="6" name="TextBox 5"/>
          <p:cNvSpPr txBox="1"/>
          <p:nvPr/>
        </p:nvSpPr>
        <p:spPr>
          <a:xfrm>
            <a:off x="4304707" y="6234545"/>
            <a:ext cx="4689203" cy="646331"/>
          </a:xfrm>
          <a:prstGeom prst="rect">
            <a:avLst/>
          </a:prstGeom>
          <a:noFill/>
        </p:spPr>
        <p:txBody>
          <a:bodyPr wrap="square" rtlCol="0">
            <a:spAutoFit/>
          </a:bodyPr>
          <a:lstStyle/>
          <a:p>
            <a:r>
              <a:rPr lang="en-US" dirty="0" smtClean="0">
                <a:latin typeface="Times New Roman"/>
                <a:cs typeface="Times New Roman"/>
              </a:rPr>
              <a:t>Map by Simon St.Laurent, based on </a:t>
            </a:r>
            <a:r>
              <a:rPr lang="en-US" i="1" dirty="0" smtClean="0">
                <a:latin typeface="Times New Roman"/>
                <a:cs typeface="Times New Roman"/>
              </a:rPr>
              <a:t>Map of the Niagara Frontier, </a:t>
            </a:r>
            <a:r>
              <a:rPr lang="en-US" dirty="0" smtClean="0">
                <a:latin typeface="Times New Roman"/>
                <a:cs typeface="Times New Roman"/>
              </a:rPr>
              <a:t>Benson J. </a:t>
            </a:r>
            <a:r>
              <a:rPr lang="en-US" dirty="0" err="1" smtClean="0">
                <a:latin typeface="Times New Roman"/>
                <a:cs typeface="Times New Roman"/>
              </a:rPr>
              <a:t>Lossing</a:t>
            </a:r>
            <a:r>
              <a:rPr lang="en-US" dirty="0" smtClean="0">
                <a:latin typeface="Times New Roman"/>
                <a:cs typeface="Times New Roman"/>
              </a:rPr>
              <a:t>, 1869.</a:t>
            </a:r>
            <a:endParaRPr lang="en-US" dirty="0">
              <a:latin typeface="Times New Roman"/>
              <a:cs typeface="Times New Roman"/>
            </a:endParaRPr>
          </a:p>
        </p:txBody>
      </p:sp>
      <p:pic>
        <p:nvPicPr>
          <p:cNvPr id="7" name="Content Placeholder 6" descr="NiagaraRoads1759.png"/>
          <p:cNvPicPr>
            <a:picLocks noGrp="1" noChangeAspect="1"/>
          </p:cNvPicPr>
          <p:nvPr>
            <p:ph sz="half" idx="2"/>
          </p:nvPr>
        </p:nvPicPr>
        <p:blipFill>
          <a:blip r:embed="rId2">
            <a:extLst>
              <a:ext uri="{28A0092B-C50C-407E-A947-70E740481C1C}">
                <a14:useLocalDpi xmlns:a14="http://schemas.microsoft.com/office/drawing/2010/main" val="0"/>
              </a:ext>
            </a:extLst>
          </a:blip>
          <a:srcRect t="-6689" b="-6689"/>
          <a:stretch>
            <a:fillRect/>
          </a:stretch>
        </p:blipFill>
        <p:spPr>
          <a:xfrm>
            <a:off x="4648199" y="1258074"/>
            <a:ext cx="4217257" cy="4976471"/>
          </a:xfrm>
        </p:spPr>
      </p:pic>
    </p:spTree>
    <p:extLst>
      <p:ext uri="{BB962C8B-B14F-4D97-AF65-F5344CB8AC3E}">
        <p14:creationId xmlns:p14="http://schemas.microsoft.com/office/powerpoint/2010/main" val="335519703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British Forts on the Niagara, 1764-1796</a:t>
            </a:r>
            <a:endParaRPr lang="en-US" dirty="0"/>
          </a:p>
        </p:txBody>
      </p:sp>
      <p:sp>
        <p:nvSpPr>
          <p:cNvPr id="3" name="Content Placeholder 2"/>
          <p:cNvSpPr>
            <a:spLocks noGrp="1"/>
          </p:cNvSpPr>
          <p:nvPr>
            <p:ph sz="half" idx="1"/>
          </p:nvPr>
        </p:nvSpPr>
        <p:spPr>
          <a:xfrm>
            <a:off x="457200" y="1600200"/>
            <a:ext cx="4191000" cy="4525963"/>
          </a:xfrm>
        </p:spPr>
        <p:txBody>
          <a:bodyPr>
            <a:normAutofit lnSpcReduction="10000"/>
          </a:bodyPr>
          <a:lstStyle/>
          <a:p>
            <a:r>
              <a:rPr lang="en-US" dirty="0" smtClean="0"/>
              <a:t>After the French and Indian War, the Niagara is British.</a:t>
            </a:r>
          </a:p>
          <a:p>
            <a:r>
              <a:rPr lang="en-US" dirty="0" smtClean="0"/>
              <a:t>Most fort names change, and Fort Erie is built.</a:t>
            </a:r>
          </a:p>
          <a:p>
            <a:r>
              <a:rPr lang="en-US" dirty="0" smtClean="0"/>
              <a:t>Lewiston is first </a:t>
            </a:r>
            <a:r>
              <a:rPr lang="en-US" dirty="0"/>
              <a:t>easy access to river north of Niagara Escarpment. British built “cradles” </a:t>
            </a:r>
            <a:r>
              <a:rPr lang="en-US" dirty="0" smtClean="0"/>
              <a:t>tramway at Fort </a:t>
            </a:r>
            <a:r>
              <a:rPr lang="en-US" dirty="0" err="1" smtClean="0"/>
              <a:t>Demmler</a:t>
            </a:r>
            <a:r>
              <a:rPr lang="en-US" dirty="0" smtClean="0"/>
              <a:t>.</a:t>
            </a:r>
            <a:endParaRPr lang="en-US" dirty="0"/>
          </a:p>
        </p:txBody>
      </p:sp>
      <p:sp>
        <p:nvSpPr>
          <p:cNvPr id="6" name="TextBox 5"/>
          <p:cNvSpPr txBox="1"/>
          <p:nvPr/>
        </p:nvSpPr>
        <p:spPr>
          <a:xfrm>
            <a:off x="4033912" y="6234545"/>
            <a:ext cx="4959998" cy="646331"/>
          </a:xfrm>
          <a:prstGeom prst="rect">
            <a:avLst/>
          </a:prstGeom>
          <a:noFill/>
        </p:spPr>
        <p:txBody>
          <a:bodyPr wrap="square" rtlCol="0">
            <a:spAutoFit/>
          </a:bodyPr>
          <a:lstStyle/>
          <a:p>
            <a:r>
              <a:rPr lang="en-US" dirty="0" smtClean="0">
                <a:latin typeface="Times New Roman"/>
                <a:cs typeface="Times New Roman"/>
              </a:rPr>
              <a:t>Map by Simon St.Laurent, based on </a:t>
            </a:r>
            <a:r>
              <a:rPr lang="en-US" i="1" dirty="0" smtClean="0">
                <a:latin typeface="Times New Roman"/>
                <a:cs typeface="Times New Roman"/>
              </a:rPr>
              <a:t>Map of the Niagara Frontier, </a:t>
            </a:r>
            <a:r>
              <a:rPr lang="en-US" dirty="0" smtClean="0">
                <a:latin typeface="Times New Roman"/>
                <a:cs typeface="Times New Roman"/>
              </a:rPr>
              <a:t>Benson J. </a:t>
            </a:r>
            <a:r>
              <a:rPr lang="en-US" dirty="0" err="1" smtClean="0">
                <a:latin typeface="Times New Roman"/>
                <a:cs typeface="Times New Roman"/>
              </a:rPr>
              <a:t>Lossing</a:t>
            </a:r>
            <a:r>
              <a:rPr lang="en-US" dirty="0" smtClean="0">
                <a:latin typeface="Times New Roman"/>
                <a:cs typeface="Times New Roman"/>
              </a:rPr>
              <a:t>, 1869.</a:t>
            </a:r>
            <a:endParaRPr lang="en-US" dirty="0">
              <a:latin typeface="Times New Roman"/>
              <a:cs typeface="Times New Roman"/>
            </a:endParaRPr>
          </a:p>
        </p:txBody>
      </p:sp>
      <p:pic>
        <p:nvPicPr>
          <p:cNvPr id="7" name="Content Placeholder 6" descr="NiagaraRoads1764.png"/>
          <p:cNvPicPr>
            <a:picLocks noGrp="1" noChangeAspect="1"/>
          </p:cNvPicPr>
          <p:nvPr>
            <p:ph sz="half" idx="2"/>
          </p:nvPr>
        </p:nvPicPr>
        <p:blipFill>
          <a:blip r:embed="rId3">
            <a:extLst>
              <a:ext uri="{28A0092B-C50C-407E-A947-70E740481C1C}">
                <a14:useLocalDpi xmlns:a14="http://schemas.microsoft.com/office/drawing/2010/main" val="0"/>
              </a:ext>
            </a:extLst>
          </a:blip>
          <a:srcRect l="-25704" r="-25704"/>
          <a:stretch>
            <a:fillRect/>
          </a:stretch>
        </p:blipFill>
        <p:spPr>
          <a:xfrm>
            <a:off x="4648199" y="1329964"/>
            <a:ext cx="4279737" cy="4796199"/>
          </a:xfrm>
        </p:spPr>
      </p:pic>
    </p:spTree>
    <p:extLst>
      <p:ext uri="{BB962C8B-B14F-4D97-AF65-F5344CB8AC3E}">
        <p14:creationId xmlns:p14="http://schemas.microsoft.com/office/powerpoint/2010/main" val="26486642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British and American Niagara, 1812</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The British were supposed to leave Fort Niagara etc. in 1783 but only depart in 1796, after Jay’s Treaty.</a:t>
            </a:r>
          </a:p>
          <a:p>
            <a:r>
              <a:rPr lang="en-US" dirty="0" smtClean="0"/>
              <a:t>Fort </a:t>
            </a:r>
            <a:r>
              <a:rPr lang="en-US" dirty="0" err="1" smtClean="0"/>
              <a:t>Demmler</a:t>
            </a:r>
            <a:r>
              <a:rPr lang="en-US" dirty="0" smtClean="0"/>
              <a:t> becomes Lewiston.</a:t>
            </a:r>
          </a:p>
          <a:p>
            <a:r>
              <a:rPr lang="en-US" dirty="0" smtClean="0"/>
              <a:t>Construction boom on the Canadian side: Fort George, Chippewa to Queenston portage.</a:t>
            </a:r>
            <a:endParaRPr lang="en-US" dirty="0"/>
          </a:p>
        </p:txBody>
      </p:sp>
      <p:sp>
        <p:nvSpPr>
          <p:cNvPr id="6" name="TextBox 5"/>
          <p:cNvSpPr txBox="1"/>
          <p:nvPr/>
        </p:nvSpPr>
        <p:spPr>
          <a:xfrm>
            <a:off x="3968547" y="6243884"/>
            <a:ext cx="5025363" cy="646331"/>
          </a:xfrm>
          <a:prstGeom prst="rect">
            <a:avLst/>
          </a:prstGeom>
          <a:noFill/>
        </p:spPr>
        <p:txBody>
          <a:bodyPr wrap="square" rtlCol="0">
            <a:spAutoFit/>
          </a:bodyPr>
          <a:lstStyle/>
          <a:p>
            <a:r>
              <a:rPr lang="en-US" dirty="0" smtClean="0">
                <a:latin typeface="Times New Roman"/>
                <a:cs typeface="Times New Roman"/>
              </a:rPr>
              <a:t>Map by Simon St.Laurent, based on </a:t>
            </a:r>
            <a:r>
              <a:rPr lang="en-US" i="1" dirty="0" smtClean="0">
                <a:latin typeface="Times New Roman"/>
                <a:cs typeface="Times New Roman"/>
              </a:rPr>
              <a:t>Map of the Niagara Frontier, </a:t>
            </a:r>
            <a:r>
              <a:rPr lang="en-US" dirty="0" smtClean="0">
                <a:latin typeface="Times New Roman"/>
                <a:cs typeface="Times New Roman"/>
              </a:rPr>
              <a:t>Benson J. </a:t>
            </a:r>
            <a:r>
              <a:rPr lang="en-US" dirty="0" err="1" smtClean="0">
                <a:latin typeface="Times New Roman"/>
                <a:cs typeface="Times New Roman"/>
              </a:rPr>
              <a:t>Lossing</a:t>
            </a:r>
            <a:r>
              <a:rPr lang="en-US" dirty="0" smtClean="0">
                <a:latin typeface="Times New Roman"/>
                <a:cs typeface="Times New Roman"/>
              </a:rPr>
              <a:t>, 1869.</a:t>
            </a:r>
            <a:endParaRPr lang="en-US" dirty="0">
              <a:latin typeface="Times New Roman"/>
              <a:cs typeface="Times New Roman"/>
            </a:endParaRPr>
          </a:p>
        </p:txBody>
      </p:sp>
      <p:pic>
        <p:nvPicPr>
          <p:cNvPr id="5" name="Content Placeholder 4" descr="NiagaraRoads1813RGB.png"/>
          <p:cNvPicPr>
            <a:picLocks noGrp="1" noChangeAspect="1"/>
          </p:cNvPicPr>
          <p:nvPr>
            <p:ph sz="half" idx="2"/>
          </p:nvPr>
        </p:nvPicPr>
        <p:blipFill>
          <a:blip r:embed="rId2">
            <a:extLst>
              <a:ext uri="{28A0092B-C50C-407E-A947-70E740481C1C}">
                <a14:useLocalDpi xmlns:a14="http://schemas.microsoft.com/office/drawing/2010/main" val="0"/>
              </a:ext>
            </a:extLst>
          </a:blip>
          <a:srcRect l="-11618" r="-11618"/>
          <a:stretch>
            <a:fillRect/>
          </a:stretch>
        </p:blipFill>
        <p:spPr>
          <a:xfrm>
            <a:off x="4648200" y="1256029"/>
            <a:ext cx="4345710" cy="4978515"/>
          </a:xfrm>
        </p:spPr>
      </p:pic>
    </p:spTree>
    <p:extLst>
      <p:ext uri="{BB962C8B-B14F-4D97-AF65-F5344CB8AC3E}">
        <p14:creationId xmlns:p14="http://schemas.microsoft.com/office/powerpoint/2010/main" val="23871631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87583"/>
          </a:xfrm>
        </p:spPr>
        <p:txBody>
          <a:bodyPr/>
          <a:lstStyle/>
          <a:p>
            <a:r>
              <a:rPr lang="en-US" dirty="0" smtClean="0"/>
              <a:t>A Complicated Frontier</a:t>
            </a:r>
            <a:endParaRPr lang="en-US" dirty="0"/>
          </a:p>
        </p:txBody>
      </p:sp>
      <p:pic>
        <p:nvPicPr>
          <p:cNvPr id="4" name="Content Placeholder 3" descr="1794conderMap.jpg"/>
          <p:cNvPicPr>
            <a:picLocks noGrp="1" noChangeAspect="1"/>
          </p:cNvPicPr>
          <p:nvPr>
            <p:ph idx="1"/>
          </p:nvPr>
        </p:nvPicPr>
        <p:blipFill>
          <a:blip r:embed="rId2">
            <a:extLst>
              <a:ext uri="{28A0092B-C50C-407E-A947-70E740481C1C}">
                <a14:useLocalDpi xmlns:a14="http://schemas.microsoft.com/office/drawing/2010/main" val="0"/>
              </a:ext>
            </a:extLst>
          </a:blip>
          <a:srcRect t="7216" b="7216"/>
          <a:stretch>
            <a:fillRect/>
          </a:stretch>
        </p:blipFill>
        <p:spPr>
          <a:xfrm>
            <a:off x="125246" y="1417638"/>
            <a:ext cx="8919916" cy="4905610"/>
          </a:xfrm>
        </p:spPr>
      </p:pic>
      <p:sp>
        <p:nvSpPr>
          <p:cNvPr id="5" name="TextBox 4"/>
          <p:cNvSpPr txBox="1"/>
          <p:nvPr/>
        </p:nvSpPr>
        <p:spPr>
          <a:xfrm>
            <a:off x="1485564" y="6350000"/>
            <a:ext cx="7508346" cy="461665"/>
          </a:xfrm>
          <a:prstGeom prst="rect">
            <a:avLst/>
          </a:prstGeom>
          <a:noFill/>
        </p:spPr>
        <p:txBody>
          <a:bodyPr wrap="square" rtlCol="0">
            <a:spAutoFit/>
          </a:bodyPr>
          <a:lstStyle/>
          <a:p>
            <a:r>
              <a:rPr lang="en-US" sz="1200" dirty="0">
                <a:latin typeface="Times New Roman"/>
                <a:cs typeface="Times New Roman"/>
              </a:rPr>
              <a:t>A MAP OF THE UNITED STATES OF AMERICA, with part of the adjoining provinces from the latest authorities. T </a:t>
            </a:r>
            <a:r>
              <a:rPr lang="en-US" sz="1200" dirty="0" err="1">
                <a:latin typeface="Times New Roman"/>
                <a:cs typeface="Times New Roman"/>
              </a:rPr>
              <a:t>Conder</a:t>
            </a:r>
            <a:r>
              <a:rPr lang="en-US" sz="1200" dirty="0">
                <a:latin typeface="Times New Roman"/>
                <a:cs typeface="Times New Roman"/>
              </a:rPr>
              <a:t> Sculpt. London. Published June 2d. 1794 by R. Wilkinson, No. 58 Cornhill. </a:t>
            </a:r>
          </a:p>
        </p:txBody>
      </p:sp>
    </p:spTree>
    <p:extLst>
      <p:ext uri="{BB962C8B-B14F-4D97-AF65-F5344CB8AC3E}">
        <p14:creationId xmlns:p14="http://schemas.microsoft.com/office/powerpoint/2010/main" val="1127433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Facing Off Across the River</a:t>
            </a:r>
            <a:endParaRPr lang="en-US" dirty="0"/>
          </a:p>
        </p:txBody>
      </p:sp>
      <p:pic>
        <p:nvPicPr>
          <p:cNvPr id="5" name="Content Placeholder 4" descr="FortNiagaraFromFortGeorgeLossing.jpg"/>
          <p:cNvPicPr>
            <a:picLocks noGrp="1" noChangeAspect="1"/>
          </p:cNvPicPr>
          <p:nvPr>
            <p:ph idx="1"/>
          </p:nvPr>
        </p:nvPicPr>
        <p:blipFill>
          <a:blip r:embed="rId2">
            <a:extLst>
              <a:ext uri="{28A0092B-C50C-407E-A947-70E740481C1C}">
                <a14:useLocalDpi xmlns:a14="http://schemas.microsoft.com/office/drawing/2010/main" val="0"/>
              </a:ext>
            </a:extLst>
          </a:blip>
          <a:srcRect l="1544" r="1544"/>
          <a:stretch>
            <a:fillRect/>
          </a:stretch>
        </p:blipFill>
        <p:spPr/>
      </p:pic>
      <p:sp>
        <p:nvSpPr>
          <p:cNvPr id="6" name="TextBox 5"/>
          <p:cNvSpPr txBox="1"/>
          <p:nvPr/>
        </p:nvSpPr>
        <p:spPr>
          <a:xfrm>
            <a:off x="3821545" y="6234545"/>
            <a:ext cx="5172366" cy="646331"/>
          </a:xfrm>
          <a:prstGeom prst="rect">
            <a:avLst/>
          </a:prstGeom>
          <a:noFill/>
        </p:spPr>
        <p:txBody>
          <a:bodyPr wrap="square" rtlCol="0">
            <a:spAutoFit/>
          </a:bodyPr>
          <a:lstStyle/>
          <a:p>
            <a:r>
              <a:rPr lang="en-US" dirty="0" smtClean="0">
                <a:latin typeface="Times New Roman"/>
                <a:cs typeface="Times New Roman"/>
              </a:rPr>
              <a:t>Fort Niagara from Fort George</a:t>
            </a:r>
            <a:r>
              <a:rPr lang="en-US" i="1" dirty="0" smtClean="0">
                <a:latin typeface="Times New Roman"/>
                <a:cs typeface="Times New Roman"/>
              </a:rPr>
              <a:t>, </a:t>
            </a:r>
            <a:r>
              <a:rPr lang="en-US" dirty="0" smtClean="0">
                <a:latin typeface="Times New Roman"/>
                <a:cs typeface="Times New Roman"/>
              </a:rPr>
              <a:t>Benson J. </a:t>
            </a:r>
            <a:r>
              <a:rPr lang="en-US" dirty="0" err="1" smtClean="0">
                <a:latin typeface="Times New Roman"/>
                <a:cs typeface="Times New Roman"/>
              </a:rPr>
              <a:t>Lossing</a:t>
            </a:r>
            <a:r>
              <a:rPr lang="en-US" dirty="0" smtClean="0">
                <a:latin typeface="Times New Roman"/>
                <a:cs typeface="Times New Roman"/>
              </a:rPr>
              <a:t>, 1869.</a:t>
            </a:r>
            <a:endParaRPr lang="en-US" dirty="0">
              <a:latin typeface="Times New Roman"/>
              <a:cs typeface="Times New Roman"/>
            </a:endParaRPr>
          </a:p>
        </p:txBody>
      </p:sp>
    </p:spTree>
    <p:extLst>
      <p:ext uri="{BB962C8B-B14F-4D97-AF65-F5344CB8AC3E}">
        <p14:creationId xmlns:p14="http://schemas.microsoft.com/office/powerpoint/2010/main" val="14940386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Niagara Campaign, Fall 1812</a:t>
            </a:r>
            <a:endParaRPr lang="en-US" dirty="0"/>
          </a:p>
        </p:txBody>
      </p:sp>
      <p:sp>
        <p:nvSpPr>
          <p:cNvPr id="3" name="Content Placeholder 2"/>
          <p:cNvSpPr>
            <a:spLocks noGrp="1"/>
          </p:cNvSpPr>
          <p:nvPr>
            <p:ph idx="1"/>
          </p:nvPr>
        </p:nvSpPr>
        <p:spPr/>
        <p:txBody>
          <a:bodyPr>
            <a:normAutofit lnSpcReduction="10000"/>
          </a:bodyPr>
          <a:lstStyle/>
          <a:p>
            <a:r>
              <a:rPr lang="en-US" dirty="0" smtClean="0"/>
              <a:t>Both sides use the truce to arm and fortify.</a:t>
            </a:r>
          </a:p>
          <a:p>
            <a:r>
              <a:rPr lang="en-US" dirty="0" smtClean="0"/>
              <a:t>Truce ends September 8</a:t>
            </a:r>
            <a:r>
              <a:rPr lang="en-US" baseline="30000" dirty="0" smtClean="0"/>
              <a:t>th</a:t>
            </a:r>
            <a:r>
              <a:rPr lang="en-US" dirty="0" smtClean="0"/>
              <a:t>.</a:t>
            </a:r>
          </a:p>
          <a:p>
            <a:r>
              <a:rPr lang="en-US" dirty="0" smtClean="0"/>
              <a:t>Americans seize the </a:t>
            </a:r>
            <a:r>
              <a:rPr lang="en-US" i="1" dirty="0" smtClean="0"/>
              <a:t>Caledonia</a:t>
            </a:r>
            <a:r>
              <a:rPr lang="en-US" dirty="0" smtClean="0"/>
              <a:t> and </a:t>
            </a:r>
            <a:r>
              <a:rPr lang="en-US" i="1" dirty="0" smtClean="0"/>
              <a:t>Detroit</a:t>
            </a:r>
            <a:r>
              <a:rPr lang="en-US" dirty="0" smtClean="0"/>
              <a:t> from Fort Erie October 8</a:t>
            </a:r>
            <a:r>
              <a:rPr lang="en-US" baseline="30000" dirty="0" smtClean="0"/>
              <a:t>th</a:t>
            </a:r>
            <a:r>
              <a:rPr lang="en-US" dirty="0" smtClean="0"/>
              <a:t>.</a:t>
            </a:r>
          </a:p>
          <a:p>
            <a:r>
              <a:rPr lang="en-US" dirty="0" smtClean="0"/>
              <a:t>Van Rensselaer orders attack October 10</a:t>
            </a:r>
            <a:r>
              <a:rPr lang="en-US" baseline="30000" dirty="0" smtClean="0"/>
              <a:t>th</a:t>
            </a:r>
            <a:r>
              <a:rPr lang="en-US" dirty="0" smtClean="0"/>
              <a:t>, but cancels it after terrible weather</a:t>
            </a:r>
            <a:r>
              <a:rPr lang="en-US" dirty="0"/>
              <a:t> </a:t>
            </a:r>
            <a:r>
              <a:rPr lang="en-US" dirty="0" smtClean="0"/>
              <a:t>and loss of Lieutenant Sims’ boat with all the oars.</a:t>
            </a:r>
          </a:p>
          <a:p>
            <a:r>
              <a:rPr lang="en-US" dirty="0" smtClean="0"/>
              <a:t>Americans face persistent lack of basic supplies.</a:t>
            </a:r>
            <a:endParaRPr lang="en-US" dirty="0"/>
          </a:p>
        </p:txBody>
      </p:sp>
    </p:spTree>
    <p:extLst>
      <p:ext uri="{BB962C8B-B14F-4D97-AF65-F5344CB8AC3E}">
        <p14:creationId xmlns:p14="http://schemas.microsoft.com/office/powerpoint/2010/main" val="169505588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Troops on the Niagara?</a:t>
            </a:r>
            <a:endParaRPr lang="en-US" dirty="0"/>
          </a:p>
        </p:txBody>
      </p:sp>
      <p:sp>
        <p:nvSpPr>
          <p:cNvPr id="3" name="Content Placeholder 2"/>
          <p:cNvSpPr>
            <a:spLocks noGrp="1"/>
          </p:cNvSpPr>
          <p:nvPr>
            <p:ph idx="1"/>
          </p:nvPr>
        </p:nvSpPr>
        <p:spPr/>
        <p:txBody>
          <a:bodyPr numCol="2"/>
          <a:lstStyle/>
          <a:p>
            <a:pPr marL="0" indent="0">
              <a:buNone/>
            </a:pPr>
            <a:r>
              <a:rPr lang="en-US" dirty="0" err="1" smtClean="0"/>
              <a:t>Malcomson</a:t>
            </a:r>
            <a:r>
              <a:rPr lang="en-US" dirty="0" smtClean="0"/>
              <a:t> estimates: </a:t>
            </a:r>
          </a:p>
          <a:p>
            <a:endParaRPr lang="en-US" dirty="0"/>
          </a:p>
          <a:p>
            <a:r>
              <a:rPr lang="en-US" dirty="0" smtClean="0"/>
              <a:t>American</a:t>
            </a:r>
          </a:p>
          <a:p>
            <a:pPr marL="400050" lvl="1" indent="0">
              <a:buNone/>
            </a:pPr>
            <a:r>
              <a:rPr lang="en-US" dirty="0" smtClean="0"/>
              <a:t>2484 regulars</a:t>
            </a:r>
          </a:p>
          <a:p>
            <a:pPr marL="400050" lvl="1" indent="0">
              <a:buNone/>
            </a:pPr>
            <a:r>
              <a:rPr lang="en-US" dirty="0" smtClean="0"/>
              <a:t>4070 New York militia</a:t>
            </a:r>
          </a:p>
          <a:p>
            <a:pPr marL="400050" lvl="1" indent="0">
              <a:buNone/>
            </a:pPr>
            <a:r>
              <a:rPr lang="en-US" dirty="0" smtClean="0"/>
              <a:t>160 Pennsylvania militia</a:t>
            </a:r>
          </a:p>
          <a:p>
            <a:pPr marL="400050" lvl="1" indent="0">
              <a:buNone/>
            </a:pPr>
            <a:r>
              <a:rPr lang="en-US" dirty="0" smtClean="0"/>
              <a:t>5206 total</a:t>
            </a:r>
          </a:p>
          <a:p>
            <a:endParaRPr lang="en-US" dirty="0" smtClean="0"/>
          </a:p>
          <a:p>
            <a:endParaRPr lang="en-US" dirty="0"/>
          </a:p>
          <a:p>
            <a:endParaRPr lang="en-US" dirty="0" smtClean="0"/>
          </a:p>
          <a:p>
            <a:r>
              <a:rPr lang="en-US" dirty="0" smtClean="0"/>
              <a:t>British</a:t>
            </a:r>
          </a:p>
          <a:p>
            <a:pPr marL="400050" lvl="1" indent="0">
              <a:buNone/>
            </a:pPr>
            <a:r>
              <a:rPr lang="en-US" dirty="0" smtClean="0"/>
              <a:t>1224 regulars</a:t>
            </a:r>
          </a:p>
          <a:p>
            <a:pPr marL="400050" lvl="1" indent="0">
              <a:buNone/>
            </a:pPr>
            <a:r>
              <a:rPr lang="en-US" dirty="0" smtClean="0"/>
              <a:t>813 militia</a:t>
            </a:r>
          </a:p>
          <a:p>
            <a:pPr marL="400050" lvl="1" indent="0">
              <a:buNone/>
            </a:pPr>
            <a:r>
              <a:rPr lang="en-US" dirty="0" smtClean="0"/>
              <a:t>300 Grand River Nations</a:t>
            </a:r>
          </a:p>
          <a:p>
            <a:pPr marL="400050" lvl="1" indent="0">
              <a:buNone/>
            </a:pPr>
            <a:r>
              <a:rPr lang="en-US" dirty="0" smtClean="0"/>
              <a:t>2337 total</a:t>
            </a:r>
          </a:p>
          <a:p>
            <a:endParaRPr lang="en-US" dirty="0" smtClean="0"/>
          </a:p>
          <a:p>
            <a:endParaRPr lang="en-US" dirty="0" smtClean="0"/>
          </a:p>
        </p:txBody>
      </p:sp>
    </p:spTree>
    <p:extLst>
      <p:ext uri="{BB962C8B-B14F-4D97-AF65-F5344CB8AC3E}">
        <p14:creationId xmlns:p14="http://schemas.microsoft.com/office/powerpoint/2010/main" val="339940899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British Queenston, 1812</a:t>
            </a:r>
            <a:endParaRPr lang="en-US" dirty="0"/>
          </a:p>
        </p:txBody>
      </p:sp>
      <p:sp>
        <p:nvSpPr>
          <p:cNvPr id="3" name="Content Placeholder 2"/>
          <p:cNvSpPr>
            <a:spLocks noGrp="1"/>
          </p:cNvSpPr>
          <p:nvPr>
            <p:ph sz="half" idx="1"/>
          </p:nvPr>
        </p:nvSpPr>
        <p:spPr>
          <a:xfrm>
            <a:off x="457200" y="1609539"/>
            <a:ext cx="4038600" cy="4525963"/>
          </a:xfrm>
        </p:spPr>
        <p:txBody>
          <a:bodyPr>
            <a:normAutofit lnSpcReduction="10000"/>
          </a:bodyPr>
          <a:lstStyle/>
          <a:p>
            <a:r>
              <a:rPr lang="en-US" dirty="0" smtClean="0"/>
              <a:t>The Lower Niagara, with parallel portages and forts.</a:t>
            </a:r>
          </a:p>
          <a:p>
            <a:r>
              <a:rPr lang="en-US" dirty="0" smtClean="0"/>
              <a:t>Regular crossings between Fort George and Fort Niagara, Queenston and Lewiston.</a:t>
            </a:r>
          </a:p>
          <a:p>
            <a:r>
              <a:rPr lang="en-US" dirty="0" smtClean="0"/>
              <a:t>Queenston a hub because of the portage route.</a:t>
            </a:r>
            <a:endParaRPr lang="en-US" dirty="0"/>
          </a:p>
        </p:txBody>
      </p:sp>
      <p:sp>
        <p:nvSpPr>
          <p:cNvPr id="8" name="TextBox 7"/>
          <p:cNvSpPr txBox="1"/>
          <p:nvPr/>
        </p:nvSpPr>
        <p:spPr>
          <a:xfrm>
            <a:off x="3996561" y="6234545"/>
            <a:ext cx="4997349" cy="646331"/>
          </a:xfrm>
          <a:prstGeom prst="rect">
            <a:avLst/>
          </a:prstGeom>
          <a:noFill/>
        </p:spPr>
        <p:txBody>
          <a:bodyPr wrap="square" rtlCol="0">
            <a:spAutoFit/>
          </a:bodyPr>
          <a:lstStyle/>
          <a:p>
            <a:r>
              <a:rPr lang="en-US" dirty="0" smtClean="0">
                <a:latin typeface="Times New Roman"/>
                <a:cs typeface="Times New Roman"/>
              </a:rPr>
              <a:t>Map by Simon St.Laurent, based on </a:t>
            </a:r>
            <a:r>
              <a:rPr lang="en-US" i="1" dirty="0" smtClean="0">
                <a:latin typeface="Times New Roman"/>
                <a:cs typeface="Times New Roman"/>
              </a:rPr>
              <a:t>Map of the Niagara Frontier, </a:t>
            </a:r>
            <a:r>
              <a:rPr lang="en-US" dirty="0" smtClean="0">
                <a:latin typeface="Times New Roman"/>
                <a:cs typeface="Times New Roman"/>
              </a:rPr>
              <a:t>Benson J. </a:t>
            </a:r>
            <a:r>
              <a:rPr lang="en-US" dirty="0" err="1" smtClean="0">
                <a:latin typeface="Times New Roman"/>
                <a:cs typeface="Times New Roman"/>
              </a:rPr>
              <a:t>Lossing</a:t>
            </a:r>
            <a:r>
              <a:rPr lang="en-US" dirty="0" smtClean="0">
                <a:latin typeface="Times New Roman"/>
                <a:cs typeface="Times New Roman"/>
              </a:rPr>
              <a:t>, 1869.</a:t>
            </a:r>
            <a:endParaRPr lang="en-US" dirty="0">
              <a:latin typeface="Times New Roman"/>
              <a:cs typeface="Times New Roman"/>
            </a:endParaRPr>
          </a:p>
        </p:txBody>
      </p:sp>
      <p:pic>
        <p:nvPicPr>
          <p:cNvPr id="6" name="Content Placeholder 5" descr="NiagaraRoads1813closeup.png"/>
          <p:cNvPicPr>
            <a:picLocks noGrp="1" noChangeAspect="1"/>
          </p:cNvPicPr>
          <p:nvPr>
            <p:ph sz="half" idx="2"/>
          </p:nvPr>
        </p:nvPicPr>
        <p:blipFill>
          <a:blip r:embed="rId2">
            <a:extLst>
              <a:ext uri="{28A0092B-C50C-407E-A947-70E740481C1C}">
                <a14:useLocalDpi xmlns:a14="http://schemas.microsoft.com/office/drawing/2010/main" val="0"/>
              </a:ext>
            </a:extLst>
          </a:blip>
          <a:srcRect t="-2792" b="-2792"/>
          <a:stretch>
            <a:fillRect/>
          </a:stretch>
        </p:blipFill>
        <p:spPr>
          <a:xfrm>
            <a:off x="4648200" y="1256030"/>
            <a:ext cx="4345710" cy="4870134"/>
          </a:xfrm>
        </p:spPr>
      </p:pic>
    </p:spTree>
    <p:extLst>
      <p:ext uri="{BB962C8B-B14F-4D97-AF65-F5344CB8AC3E}">
        <p14:creationId xmlns:p14="http://schemas.microsoft.com/office/powerpoint/2010/main" val="420267500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Queenston, 1812</a:t>
            </a:r>
            <a:endParaRPr lang="en-US" dirty="0"/>
          </a:p>
        </p:txBody>
      </p:sp>
      <p:pic>
        <p:nvPicPr>
          <p:cNvPr id="5" name="Content Placeholder 4" descr="Queenston.gif"/>
          <p:cNvPicPr>
            <a:picLocks noGrp="1" noChangeAspect="1"/>
          </p:cNvPicPr>
          <p:nvPr>
            <p:ph idx="1"/>
          </p:nvPr>
        </p:nvPicPr>
        <p:blipFill>
          <a:blip r:embed="rId2">
            <a:extLst>
              <a:ext uri="{28A0092B-C50C-407E-A947-70E740481C1C}">
                <a14:useLocalDpi xmlns:a14="http://schemas.microsoft.com/office/drawing/2010/main" val="0"/>
              </a:ext>
            </a:extLst>
          </a:blip>
          <a:srcRect t="5494" b="5494"/>
          <a:stretch>
            <a:fillRect/>
          </a:stretch>
        </p:blipFill>
        <p:spPr/>
      </p:pic>
      <p:sp>
        <p:nvSpPr>
          <p:cNvPr id="4" name="TextBox 3"/>
          <p:cNvSpPr txBox="1"/>
          <p:nvPr/>
        </p:nvSpPr>
        <p:spPr>
          <a:xfrm>
            <a:off x="5753654" y="6234545"/>
            <a:ext cx="3240255" cy="646331"/>
          </a:xfrm>
          <a:prstGeom prst="rect">
            <a:avLst/>
          </a:prstGeom>
          <a:noFill/>
        </p:spPr>
        <p:txBody>
          <a:bodyPr wrap="square" rtlCol="0">
            <a:spAutoFit/>
          </a:bodyPr>
          <a:lstStyle/>
          <a:p>
            <a:r>
              <a:rPr lang="en-US" dirty="0" smtClean="0">
                <a:latin typeface="Times New Roman"/>
                <a:cs typeface="Times New Roman"/>
              </a:rPr>
              <a:t>Queenston, Benson </a:t>
            </a:r>
            <a:r>
              <a:rPr lang="en-US" dirty="0" err="1" smtClean="0">
                <a:latin typeface="Times New Roman"/>
                <a:cs typeface="Times New Roman"/>
              </a:rPr>
              <a:t>Lossing</a:t>
            </a:r>
            <a:r>
              <a:rPr lang="en-US" dirty="0" smtClean="0">
                <a:latin typeface="Times New Roman"/>
                <a:cs typeface="Times New Roman"/>
              </a:rPr>
              <a:t> (1869)</a:t>
            </a:r>
            <a:endParaRPr lang="en-US" dirty="0">
              <a:latin typeface="Times New Roman"/>
              <a:cs typeface="Times New Roman"/>
            </a:endParaRPr>
          </a:p>
        </p:txBody>
      </p:sp>
    </p:spTree>
    <p:extLst>
      <p:ext uri="{BB962C8B-B14F-4D97-AF65-F5344CB8AC3E}">
        <p14:creationId xmlns:p14="http://schemas.microsoft.com/office/powerpoint/2010/main" val="112860811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Queenston, 1812</a:t>
            </a:r>
            <a:endParaRPr lang="en-US" dirty="0"/>
          </a:p>
        </p:txBody>
      </p:sp>
      <p:sp>
        <p:nvSpPr>
          <p:cNvPr id="5" name="TextBox 4"/>
          <p:cNvSpPr txBox="1"/>
          <p:nvPr/>
        </p:nvSpPr>
        <p:spPr>
          <a:xfrm>
            <a:off x="5172364" y="6234545"/>
            <a:ext cx="3821546" cy="369332"/>
          </a:xfrm>
          <a:prstGeom prst="rect">
            <a:avLst/>
          </a:prstGeom>
          <a:noFill/>
        </p:spPr>
        <p:txBody>
          <a:bodyPr wrap="square" rtlCol="0">
            <a:spAutoFit/>
          </a:bodyPr>
          <a:lstStyle/>
          <a:p>
            <a:r>
              <a:rPr lang="en-US" dirty="0" smtClean="0">
                <a:latin typeface="Times New Roman"/>
                <a:cs typeface="Times New Roman"/>
              </a:rPr>
              <a:t>Laura Secord House, Simon St.Laurent</a:t>
            </a:r>
            <a:endParaRPr lang="en-US" dirty="0">
              <a:latin typeface="Times New Roman"/>
              <a:cs typeface="Times New Roman"/>
            </a:endParaRPr>
          </a:p>
        </p:txBody>
      </p:sp>
      <p:pic>
        <p:nvPicPr>
          <p:cNvPr id="6" name="Content Placeholder 5" descr="fixes-17.jpg"/>
          <p:cNvPicPr>
            <a:picLocks noGrp="1" noChangeAspect="1"/>
          </p:cNvPicPr>
          <p:nvPr>
            <p:ph idx="1"/>
          </p:nvPr>
        </p:nvPicPr>
        <p:blipFill>
          <a:blip r:embed="rId2">
            <a:extLst>
              <a:ext uri="{28A0092B-C50C-407E-A947-70E740481C1C}">
                <a14:useLocalDpi xmlns:a14="http://schemas.microsoft.com/office/drawing/2010/main" val="0"/>
              </a:ext>
            </a:extLst>
          </a:blip>
          <a:srcRect t="8493" b="8493"/>
          <a:stretch>
            <a:fillRect/>
          </a:stretch>
        </p:blipFill>
        <p:spPr/>
      </p:pic>
    </p:spTree>
    <p:extLst>
      <p:ext uri="{BB962C8B-B14F-4D97-AF65-F5344CB8AC3E}">
        <p14:creationId xmlns:p14="http://schemas.microsoft.com/office/powerpoint/2010/main" val="119997166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Queenston, 1812</a:t>
            </a:r>
            <a:endParaRPr lang="en-US" dirty="0"/>
          </a:p>
        </p:txBody>
      </p:sp>
      <p:pic>
        <p:nvPicPr>
          <p:cNvPr id="4" name="Content Placeholder 3" descr="parlor.jpg"/>
          <p:cNvPicPr>
            <a:picLocks noGrp="1" noChangeAspect="1"/>
          </p:cNvPicPr>
          <p:nvPr>
            <p:ph idx="1"/>
          </p:nvPr>
        </p:nvPicPr>
        <p:blipFill>
          <a:blip r:embed="rId2">
            <a:extLst>
              <a:ext uri="{28A0092B-C50C-407E-A947-70E740481C1C}">
                <a14:useLocalDpi xmlns:a14="http://schemas.microsoft.com/office/drawing/2010/main" val="0"/>
              </a:ext>
            </a:extLst>
          </a:blip>
          <a:srcRect l="-20687" r="-20687"/>
          <a:stretch>
            <a:fillRect/>
          </a:stretch>
        </p:blipFill>
        <p:spPr>
          <a:xfrm>
            <a:off x="-1182255" y="1600200"/>
            <a:ext cx="8229600" cy="4525963"/>
          </a:xfrm>
        </p:spPr>
      </p:pic>
      <p:pic>
        <p:nvPicPr>
          <p:cNvPr id="5" name="Picture 4" descr="parlo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5547" y="1600200"/>
            <a:ext cx="2998451" cy="4525963"/>
          </a:xfrm>
          <a:prstGeom prst="rect">
            <a:avLst/>
          </a:prstGeom>
        </p:spPr>
      </p:pic>
      <p:sp>
        <p:nvSpPr>
          <p:cNvPr id="6" name="TextBox 5"/>
          <p:cNvSpPr txBox="1"/>
          <p:nvPr/>
        </p:nvSpPr>
        <p:spPr>
          <a:xfrm>
            <a:off x="5172364" y="6234545"/>
            <a:ext cx="3821546" cy="369332"/>
          </a:xfrm>
          <a:prstGeom prst="rect">
            <a:avLst/>
          </a:prstGeom>
          <a:noFill/>
        </p:spPr>
        <p:txBody>
          <a:bodyPr wrap="square" rtlCol="0">
            <a:spAutoFit/>
          </a:bodyPr>
          <a:lstStyle/>
          <a:p>
            <a:r>
              <a:rPr lang="en-US" dirty="0" smtClean="0">
                <a:latin typeface="Times New Roman"/>
                <a:cs typeface="Times New Roman"/>
              </a:rPr>
              <a:t>Laura Secord House, Simon St.Laurent</a:t>
            </a:r>
            <a:endParaRPr lang="en-US" dirty="0">
              <a:latin typeface="Times New Roman"/>
              <a:cs typeface="Times New Roman"/>
            </a:endParaRPr>
          </a:p>
        </p:txBody>
      </p:sp>
    </p:spTree>
    <p:extLst>
      <p:ext uri="{BB962C8B-B14F-4D97-AF65-F5344CB8AC3E}">
        <p14:creationId xmlns:p14="http://schemas.microsoft.com/office/powerpoint/2010/main" val="117905925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Battle of Queenston Heights</a:t>
            </a:r>
            <a:endParaRPr lang="en-US" dirty="0"/>
          </a:p>
        </p:txBody>
      </p:sp>
      <p:sp>
        <p:nvSpPr>
          <p:cNvPr id="3" name="Content Placeholder 2"/>
          <p:cNvSpPr>
            <a:spLocks noGrp="1"/>
          </p:cNvSpPr>
          <p:nvPr>
            <p:ph idx="1"/>
          </p:nvPr>
        </p:nvSpPr>
        <p:spPr/>
        <p:txBody>
          <a:bodyPr/>
          <a:lstStyle/>
          <a:p>
            <a:r>
              <a:rPr lang="en-US" dirty="0" smtClean="0"/>
              <a:t>Van Rensselaer “became satisfied that my refusal to act might involve me in suspicion, and the service in disgrace.”</a:t>
            </a:r>
          </a:p>
          <a:p>
            <a:r>
              <a:rPr lang="en-US" dirty="0" smtClean="0"/>
              <a:t>Abandons plans for a diversion.</a:t>
            </a:r>
          </a:p>
          <a:p>
            <a:r>
              <a:rPr lang="en-US" dirty="0" smtClean="0"/>
              <a:t>Races to reassemble troops, cross river.</a:t>
            </a:r>
          </a:p>
          <a:p>
            <a:endParaRPr lang="en-US" dirty="0"/>
          </a:p>
        </p:txBody>
      </p:sp>
    </p:spTree>
    <p:extLst>
      <p:ext uri="{BB962C8B-B14F-4D97-AF65-F5344CB8AC3E}">
        <p14:creationId xmlns:p14="http://schemas.microsoft.com/office/powerpoint/2010/main" val="423274975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Gathering Troops and Supplies</a:t>
            </a:r>
            <a:endParaRPr lang="en-US" dirty="0"/>
          </a:p>
        </p:txBody>
      </p:sp>
      <p:sp>
        <p:nvSpPr>
          <p:cNvPr id="3" name="Content Placeholder 2"/>
          <p:cNvSpPr>
            <a:spLocks noGrp="1"/>
          </p:cNvSpPr>
          <p:nvPr>
            <p:ph idx="1"/>
          </p:nvPr>
        </p:nvSpPr>
        <p:spPr/>
        <p:txBody>
          <a:bodyPr/>
          <a:lstStyle/>
          <a:p>
            <a:r>
              <a:rPr lang="en-US" dirty="0" smtClean="0"/>
              <a:t>Only 13 </a:t>
            </a:r>
            <a:r>
              <a:rPr lang="en-US" dirty="0" err="1" smtClean="0"/>
              <a:t>batteaux</a:t>
            </a:r>
            <a:r>
              <a:rPr lang="en-US" dirty="0" smtClean="0"/>
              <a:t>. 39 hauled from Oswego and more at Fort Schlosser remain unused.</a:t>
            </a:r>
          </a:p>
          <a:p>
            <a:r>
              <a:rPr lang="en-US" dirty="0" smtClean="0"/>
              <a:t>Basic supplies arriving at the last minute.  Regular arguments between Van Rensselaer and Quartermaster General Peter Porter.</a:t>
            </a:r>
          </a:p>
          <a:p>
            <a:r>
              <a:rPr lang="en-US" dirty="0"/>
              <a:t>British notice something up – Evans and “</a:t>
            </a:r>
            <a:r>
              <a:rPr lang="en-US" dirty="0" err="1"/>
              <a:t>Toock</a:t>
            </a:r>
            <a:r>
              <a:rPr lang="en-US" dirty="0" smtClean="0"/>
              <a:t>”.</a:t>
            </a:r>
          </a:p>
        </p:txBody>
      </p:sp>
    </p:spTree>
    <p:extLst>
      <p:ext uri="{BB962C8B-B14F-4D97-AF65-F5344CB8AC3E}">
        <p14:creationId xmlns:p14="http://schemas.microsoft.com/office/powerpoint/2010/main" val="114671634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Regulars, Militia, and the </a:t>
            </a:r>
            <a:br>
              <a:rPr lang="en-US" dirty="0" smtClean="0"/>
            </a:br>
            <a:r>
              <a:rPr lang="en-US" dirty="0" smtClean="0"/>
              <a:t>American Chain of Command</a:t>
            </a:r>
            <a:endParaRPr lang="en-US" dirty="0"/>
          </a:p>
        </p:txBody>
      </p:sp>
      <p:sp>
        <p:nvSpPr>
          <p:cNvPr id="3" name="Content Placeholder 2"/>
          <p:cNvSpPr>
            <a:spLocks noGrp="1"/>
          </p:cNvSpPr>
          <p:nvPr>
            <p:ph idx="1"/>
          </p:nvPr>
        </p:nvSpPr>
        <p:spPr>
          <a:xfrm>
            <a:off x="457200" y="1791906"/>
            <a:ext cx="8229600" cy="4525963"/>
          </a:xfrm>
        </p:spPr>
        <p:txBody>
          <a:bodyPr>
            <a:normAutofit lnSpcReduction="10000"/>
          </a:bodyPr>
          <a:lstStyle/>
          <a:p>
            <a:r>
              <a:rPr lang="en-US" dirty="0" smtClean="0"/>
              <a:t>Brigadier General Alexander Smyth – started toward Lewiston with 1200 for initial attack in rain, turned around when cancelled, won’t come out from Black Rock again.</a:t>
            </a:r>
          </a:p>
          <a:p>
            <a:r>
              <a:rPr lang="en-US" dirty="0" smtClean="0"/>
              <a:t>Lieutenant Colonel Winfield Scott – arrives late. Van Rensselaer won’t include him in crossing, but sets up guns in Lewiston.  Crosses later, assumes command by end of battle.</a:t>
            </a:r>
            <a:endParaRPr lang="en-US" dirty="0"/>
          </a:p>
        </p:txBody>
      </p:sp>
    </p:spTree>
    <p:extLst>
      <p:ext uri="{BB962C8B-B14F-4D97-AF65-F5344CB8AC3E}">
        <p14:creationId xmlns:p14="http://schemas.microsoft.com/office/powerpoint/2010/main" val="15261171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York State (and Nation) Divided</a:t>
            </a:r>
            <a:endParaRPr lang="en-US" dirty="0"/>
          </a:p>
        </p:txBody>
      </p:sp>
      <p:sp>
        <p:nvSpPr>
          <p:cNvPr id="3" name="Content Placeholder 2"/>
          <p:cNvSpPr>
            <a:spLocks noGrp="1"/>
          </p:cNvSpPr>
          <p:nvPr>
            <p:ph idx="1"/>
          </p:nvPr>
        </p:nvSpPr>
        <p:spPr/>
        <p:txBody>
          <a:bodyPr/>
          <a:lstStyle/>
          <a:p>
            <a:r>
              <a:rPr lang="en-US" dirty="0" smtClean="0"/>
              <a:t>Democratic-Republicans generally pro-war, Federalists generally anti-war.</a:t>
            </a:r>
          </a:p>
          <a:p>
            <a:r>
              <a:rPr lang="en-US" dirty="0" smtClean="0"/>
              <a:t>Factions and splinters.</a:t>
            </a:r>
          </a:p>
          <a:p>
            <a:r>
              <a:rPr lang="en-US" dirty="0" smtClean="0"/>
              <a:t>State Legislature just as reluctant to pay for anything as federal government.</a:t>
            </a:r>
            <a:endParaRPr lang="en-US" dirty="0"/>
          </a:p>
        </p:txBody>
      </p:sp>
    </p:spTree>
    <p:extLst>
      <p:ext uri="{BB962C8B-B14F-4D97-AF65-F5344CB8AC3E}">
        <p14:creationId xmlns:p14="http://schemas.microsoft.com/office/powerpoint/2010/main" val="174643309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Lieutenant Colonel Henry Bloom’s 19th</a:t>
            </a:r>
            <a:endParaRPr lang="en-US" dirty="0"/>
          </a:p>
        </p:txBody>
      </p:sp>
      <p:sp>
        <p:nvSpPr>
          <p:cNvPr id="3" name="Content Placeholder 2"/>
          <p:cNvSpPr>
            <a:spLocks noGrp="1"/>
          </p:cNvSpPr>
          <p:nvPr>
            <p:ph idx="1"/>
          </p:nvPr>
        </p:nvSpPr>
        <p:spPr>
          <a:xfrm>
            <a:off x="359411" y="1600200"/>
            <a:ext cx="8434164" cy="4525963"/>
          </a:xfrm>
        </p:spPr>
        <p:txBody>
          <a:bodyPr>
            <a:normAutofit fontScale="92500" lnSpcReduction="20000"/>
          </a:bodyPr>
          <a:lstStyle/>
          <a:p>
            <a:r>
              <a:rPr lang="en-US" dirty="0" smtClean="0"/>
              <a:t>Bloom, from Lansing, commands Cayuga County’s 19</a:t>
            </a:r>
            <a:r>
              <a:rPr lang="en-US" baseline="30000" dirty="0" smtClean="0"/>
              <a:t>th</a:t>
            </a:r>
            <a:r>
              <a:rPr lang="en-US" dirty="0" smtClean="0"/>
              <a:t> Regiment of Wadsworth’s 7</a:t>
            </a:r>
            <a:r>
              <a:rPr lang="en-US" baseline="30000" dirty="0" smtClean="0"/>
              <a:t>th</a:t>
            </a:r>
            <a:r>
              <a:rPr lang="en-US" dirty="0"/>
              <a:t> </a:t>
            </a:r>
            <a:r>
              <a:rPr lang="en-US" dirty="0" smtClean="0"/>
              <a:t>Detached Brigade.</a:t>
            </a:r>
          </a:p>
          <a:p>
            <a:r>
              <a:rPr lang="en-US" dirty="0" smtClean="0"/>
              <a:t>409 men, according to the muster.</a:t>
            </a:r>
          </a:p>
          <a:p>
            <a:r>
              <a:rPr lang="en-US" dirty="0" smtClean="0"/>
              <a:t>Called to Niagara August 15</a:t>
            </a:r>
            <a:r>
              <a:rPr lang="en-US" baseline="30000" dirty="0" smtClean="0"/>
              <a:t>th</a:t>
            </a:r>
            <a:r>
              <a:rPr lang="en-US" dirty="0" smtClean="0"/>
              <a:t>, 1812 by Van Rensselaer.</a:t>
            </a:r>
          </a:p>
          <a:p>
            <a:r>
              <a:rPr lang="en-US" dirty="0" smtClean="0"/>
              <a:t>September 1</a:t>
            </a:r>
            <a:r>
              <a:rPr lang="en-US" baseline="30000" dirty="0" smtClean="0"/>
              <a:t>st</a:t>
            </a:r>
            <a:r>
              <a:rPr lang="en-US" dirty="0" smtClean="0"/>
              <a:t>, VR hopes they brought tents.</a:t>
            </a:r>
          </a:p>
          <a:p>
            <a:r>
              <a:rPr lang="en-US" dirty="0" smtClean="0"/>
              <a:t>September 27</a:t>
            </a:r>
            <a:r>
              <a:rPr lang="en-US" baseline="30000" dirty="0" smtClean="0"/>
              <a:t>th</a:t>
            </a:r>
            <a:r>
              <a:rPr lang="en-US" dirty="0" smtClean="0"/>
              <a:t>, “protect the boats in Gill Creek.”</a:t>
            </a:r>
          </a:p>
          <a:p>
            <a:r>
              <a:rPr lang="en-US" dirty="0" smtClean="0"/>
              <a:t>Left Niagara Falls at 9pm on October 12</a:t>
            </a:r>
            <a:r>
              <a:rPr lang="en-US" baseline="30000" dirty="0" smtClean="0"/>
              <a:t>th</a:t>
            </a:r>
            <a:r>
              <a:rPr lang="en-US" dirty="0" smtClean="0"/>
              <a:t> for Lewiston.</a:t>
            </a:r>
          </a:p>
          <a:p>
            <a:endParaRPr lang="en-US" dirty="0"/>
          </a:p>
        </p:txBody>
      </p:sp>
    </p:spTree>
    <p:extLst>
      <p:ext uri="{BB962C8B-B14F-4D97-AF65-F5344CB8AC3E}">
        <p14:creationId xmlns:p14="http://schemas.microsoft.com/office/powerpoint/2010/main" val="156548049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Challenging Landscape</a:t>
            </a:r>
            <a:endParaRPr lang="en-US" dirty="0"/>
          </a:p>
        </p:txBody>
      </p:sp>
      <p:sp>
        <p:nvSpPr>
          <p:cNvPr id="5" name="Content Placeholder 4"/>
          <p:cNvSpPr>
            <a:spLocks noGrp="1"/>
          </p:cNvSpPr>
          <p:nvPr>
            <p:ph sz="half" idx="1"/>
          </p:nvPr>
        </p:nvSpPr>
        <p:spPr/>
        <p:txBody>
          <a:bodyPr/>
          <a:lstStyle/>
          <a:p>
            <a:r>
              <a:rPr lang="en-US" dirty="0" smtClean="0"/>
              <a:t>Niagara Escarpment just south of both Lewiston and Queenston.</a:t>
            </a:r>
          </a:p>
          <a:p>
            <a:r>
              <a:rPr lang="en-US" dirty="0" smtClean="0"/>
              <a:t>The slope to the Niagara River is often steep.</a:t>
            </a:r>
          </a:p>
          <a:p>
            <a:r>
              <a:rPr lang="en-US" dirty="0" smtClean="0"/>
              <a:t>Niagara River isn’t rapids, but swirls with unusual currents.</a:t>
            </a:r>
            <a:endParaRPr lang="en-US" dirty="0"/>
          </a:p>
        </p:txBody>
      </p:sp>
      <p:pic>
        <p:nvPicPr>
          <p:cNvPr id="7" name="Content Placeholder 6" descr="LewistonTopoClose.tiff"/>
          <p:cNvPicPr>
            <a:picLocks noGrp="1" noChangeAspect="1"/>
          </p:cNvPicPr>
          <p:nvPr>
            <p:ph sz="half" idx="2"/>
          </p:nvPr>
        </p:nvPicPr>
        <p:blipFill>
          <a:blip r:embed="rId2">
            <a:extLst>
              <a:ext uri="{28A0092B-C50C-407E-A947-70E740481C1C}">
                <a14:useLocalDpi xmlns:a14="http://schemas.microsoft.com/office/drawing/2010/main" val="0"/>
              </a:ext>
            </a:extLst>
          </a:blip>
          <a:srcRect l="7541" r="7541"/>
          <a:stretch>
            <a:fillRect/>
          </a:stretch>
        </p:blipFill>
        <p:spPr>
          <a:xfrm>
            <a:off x="4408768" y="1256030"/>
            <a:ext cx="4585141" cy="5138459"/>
          </a:xfrm>
        </p:spPr>
      </p:pic>
      <p:sp>
        <p:nvSpPr>
          <p:cNvPr id="8" name="TextBox 7"/>
          <p:cNvSpPr txBox="1"/>
          <p:nvPr/>
        </p:nvSpPr>
        <p:spPr>
          <a:xfrm>
            <a:off x="5830454" y="6511544"/>
            <a:ext cx="3163455" cy="276999"/>
          </a:xfrm>
          <a:prstGeom prst="rect">
            <a:avLst/>
          </a:prstGeom>
          <a:noFill/>
        </p:spPr>
        <p:txBody>
          <a:bodyPr wrap="square" rtlCol="0">
            <a:spAutoFit/>
          </a:bodyPr>
          <a:lstStyle/>
          <a:p>
            <a:r>
              <a:rPr lang="en-US" sz="1200" dirty="0" smtClean="0">
                <a:latin typeface="Times New Roman"/>
                <a:cs typeface="Times New Roman"/>
              </a:rPr>
              <a:t>US Geological Survey Map, 1980</a:t>
            </a:r>
            <a:endParaRPr lang="en-US" sz="1200" dirty="0">
              <a:latin typeface="Times New Roman"/>
              <a:cs typeface="Times New Roman"/>
            </a:endParaRPr>
          </a:p>
        </p:txBody>
      </p:sp>
    </p:spTree>
    <p:extLst>
      <p:ext uri="{BB962C8B-B14F-4D97-AF65-F5344CB8AC3E}">
        <p14:creationId xmlns:p14="http://schemas.microsoft.com/office/powerpoint/2010/main" val="32167464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Artillery</a:t>
            </a:r>
            <a:endParaRPr lang="en-US" dirty="0"/>
          </a:p>
        </p:txBody>
      </p:sp>
      <p:sp>
        <p:nvSpPr>
          <p:cNvPr id="4" name="Content Placeholder 3"/>
          <p:cNvSpPr>
            <a:spLocks noGrp="1"/>
          </p:cNvSpPr>
          <p:nvPr>
            <p:ph sz="half" idx="1"/>
          </p:nvPr>
        </p:nvSpPr>
        <p:spPr/>
        <p:txBody>
          <a:bodyPr>
            <a:normAutofit lnSpcReduction="10000"/>
          </a:bodyPr>
          <a:lstStyle/>
          <a:p>
            <a:r>
              <a:rPr lang="en-US" dirty="0" smtClean="0"/>
              <a:t>Canadian artillery at two mile intervals, arrived in July.</a:t>
            </a:r>
          </a:p>
          <a:p>
            <a:r>
              <a:rPr lang="en-US" dirty="0" smtClean="0"/>
              <a:t>American artillery brought to new Lewiston docks and “Fort Gray” on escarpment for battle.</a:t>
            </a:r>
          </a:p>
          <a:p>
            <a:r>
              <a:rPr lang="en-US" dirty="0" smtClean="0"/>
              <a:t>Mortars, 6, 9, 12, and 18-pound guns.</a:t>
            </a:r>
            <a:endParaRPr lang="en-US" dirty="0"/>
          </a:p>
        </p:txBody>
      </p:sp>
      <p:sp>
        <p:nvSpPr>
          <p:cNvPr id="7" name="TextBox 6"/>
          <p:cNvSpPr txBox="1"/>
          <p:nvPr/>
        </p:nvSpPr>
        <p:spPr>
          <a:xfrm>
            <a:off x="6049818" y="6234545"/>
            <a:ext cx="2944091" cy="461665"/>
          </a:xfrm>
          <a:prstGeom prst="rect">
            <a:avLst/>
          </a:prstGeom>
          <a:noFill/>
        </p:spPr>
        <p:txBody>
          <a:bodyPr wrap="square" rtlCol="0">
            <a:spAutoFit/>
          </a:bodyPr>
          <a:lstStyle/>
          <a:p>
            <a:r>
              <a:rPr lang="en-US" sz="1200" dirty="0" smtClean="0">
                <a:latin typeface="Times New Roman"/>
                <a:cs typeface="Times New Roman"/>
              </a:rPr>
              <a:t>Map by Simon St.Laurent, loosely based on </a:t>
            </a:r>
            <a:br>
              <a:rPr lang="en-US" sz="1200" dirty="0" smtClean="0">
                <a:latin typeface="Times New Roman"/>
                <a:cs typeface="Times New Roman"/>
              </a:rPr>
            </a:br>
            <a:r>
              <a:rPr lang="en-US" sz="1200" i="1" dirty="0" smtClean="0">
                <a:latin typeface="Times New Roman"/>
                <a:cs typeface="Times New Roman"/>
              </a:rPr>
              <a:t>A Very Brilliant Affair</a:t>
            </a:r>
            <a:r>
              <a:rPr lang="en-US" sz="1200" dirty="0" smtClean="0">
                <a:latin typeface="Times New Roman"/>
                <a:cs typeface="Times New Roman"/>
              </a:rPr>
              <a:t>, p. 122</a:t>
            </a:r>
            <a:endParaRPr lang="en-US" sz="1200" dirty="0">
              <a:latin typeface="Times New Roman"/>
              <a:cs typeface="Times New Roman"/>
            </a:endParaRPr>
          </a:p>
        </p:txBody>
      </p:sp>
      <p:pic>
        <p:nvPicPr>
          <p:cNvPr id="5" name="Content Placeholder 4" descr="LQartillery.png"/>
          <p:cNvPicPr>
            <a:picLocks noGrp="1" noChangeAspect="1"/>
          </p:cNvPicPr>
          <p:nvPr>
            <p:ph sz="half" idx="2"/>
          </p:nvPr>
        </p:nvPicPr>
        <p:blipFill>
          <a:blip r:embed="rId2">
            <a:extLst>
              <a:ext uri="{28A0092B-C50C-407E-A947-70E740481C1C}">
                <a14:useLocalDpi xmlns:a14="http://schemas.microsoft.com/office/drawing/2010/main" val="0"/>
              </a:ext>
            </a:extLst>
          </a:blip>
          <a:srcRect l="7501" r="7501"/>
          <a:stretch>
            <a:fillRect/>
          </a:stretch>
        </p:blipFill>
        <p:spPr>
          <a:xfrm>
            <a:off x="4648199" y="1256030"/>
            <a:ext cx="4345709" cy="4870133"/>
          </a:xfrm>
        </p:spPr>
      </p:pic>
    </p:spTree>
    <p:extLst>
      <p:ext uri="{BB962C8B-B14F-4D97-AF65-F5344CB8AC3E}">
        <p14:creationId xmlns:p14="http://schemas.microsoft.com/office/powerpoint/2010/main" val="302100421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8969"/>
          </a:xfrm>
        </p:spPr>
        <p:txBody>
          <a:bodyPr>
            <a:normAutofit fontScale="90000"/>
          </a:bodyPr>
          <a:lstStyle/>
          <a:p>
            <a:r>
              <a:rPr lang="en-US" dirty="0" smtClean="0"/>
              <a:t>Launch from Lewiston Lower Landing</a:t>
            </a:r>
            <a:endParaRPr lang="en-US" dirty="0"/>
          </a:p>
        </p:txBody>
      </p:sp>
      <p:sp>
        <p:nvSpPr>
          <p:cNvPr id="3" name="Content Placeholder 2"/>
          <p:cNvSpPr>
            <a:spLocks noGrp="1"/>
          </p:cNvSpPr>
          <p:nvPr>
            <p:ph idx="1"/>
          </p:nvPr>
        </p:nvSpPr>
        <p:spPr>
          <a:xfrm>
            <a:off x="457200" y="1401854"/>
            <a:ext cx="4845491" cy="5259874"/>
          </a:xfrm>
        </p:spPr>
        <p:txBody>
          <a:bodyPr>
            <a:normAutofit/>
          </a:bodyPr>
          <a:lstStyle/>
          <a:p>
            <a:r>
              <a:rPr lang="en-US" dirty="0" smtClean="0"/>
              <a:t>Historic marker for battle at main Lewiston docks, but starting point a mile south.</a:t>
            </a:r>
          </a:p>
          <a:p>
            <a:r>
              <a:rPr lang="en-US" dirty="0" smtClean="0"/>
              <a:t>Lower Landing now part of </a:t>
            </a:r>
            <a:r>
              <a:rPr lang="en-US" dirty="0" err="1" smtClean="0"/>
              <a:t>Artpark</a:t>
            </a:r>
            <a:r>
              <a:rPr lang="en-US" dirty="0" smtClean="0"/>
              <a:t>; signs, but tricky to find. Forts </a:t>
            </a:r>
            <a:r>
              <a:rPr lang="en-US" dirty="0" err="1" smtClean="0"/>
              <a:t>Joncaire</a:t>
            </a:r>
            <a:r>
              <a:rPr lang="en-US" dirty="0" smtClean="0"/>
              <a:t> and </a:t>
            </a:r>
            <a:r>
              <a:rPr lang="en-US" dirty="0" err="1" smtClean="0"/>
              <a:t>Demmler</a:t>
            </a:r>
            <a:r>
              <a:rPr lang="en-US" dirty="0" smtClean="0"/>
              <a:t> have signs.</a:t>
            </a:r>
          </a:p>
          <a:p>
            <a:endParaRPr lang="en-US" dirty="0"/>
          </a:p>
        </p:txBody>
      </p:sp>
      <p:pic>
        <p:nvPicPr>
          <p:cNvPr id="4" name="Picture 3" descr="monum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258" y="1083607"/>
            <a:ext cx="3450742" cy="3493385"/>
          </a:xfrm>
          <a:prstGeom prst="rect">
            <a:avLst/>
          </a:prstGeom>
        </p:spPr>
      </p:pic>
      <p:pic>
        <p:nvPicPr>
          <p:cNvPr id="5" name="Picture 4" descr="artPar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7014" y="4337359"/>
            <a:ext cx="3806985" cy="2520641"/>
          </a:xfrm>
          <a:prstGeom prst="rect">
            <a:avLst/>
          </a:prstGeom>
        </p:spPr>
      </p:pic>
    </p:spTree>
    <p:extLst>
      <p:ext uri="{BB962C8B-B14F-4D97-AF65-F5344CB8AC3E}">
        <p14:creationId xmlns:p14="http://schemas.microsoft.com/office/powerpoint/2010/main" val="156960897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the Lower Landing?</a:t>
            </a:r>
            <a:endParaRPr lang="en-US" dirty="0"/>
          </a:p>
        </p:txBody>
      </p:sp>
      <p:sp>
        <p:nvSpPr>
          <p:cNvPr id="3" name="Content Placeholder 2"/>
          <p:cNvSpPr>
            <a:spLocks noGrp="1"/>
          </p:cNvSpPr>
          <p:nvPr>
            <p:ph idx="1"/>
          </p:nvPr>
        </p:nvSpPr>
        <p:spPr>
          <a:xfrm>
            <a:off x="457200" y="1600200"/>
            <a:ext cx="8229600" cy="5061527"/>
          </a:xfrm>
        </p:spPr>
        <p:txBody>
          <a:bodyPr>
            <a:normAutofit/>
          </a:bodyPr>
          <a:lstStyle/>
          <a:p>
            <a:r>
              <a:rPr lang="en-US" dirty="0" smtClean="0"/>
              <a:t>“</a:t>
            </a:r>
            <a:r>
              <a:rPr lang="en-US" dirty="0"/>
              <a:t>Experienced boatmen were procured to take the boats from the landing below to the place of embarkation.” </a:t>
            </a:r>
          </a:p>
          <a:p>
            <a:r>
              <a:rPr lang="en-US" dirty="0" smtClean="0"/>
              <a:t>British artillery controlled the river further north.</a:t>
            </a:r>
          </a:p>
          <a:p>
            <a:r>
              <a:rPr lang="en-US" dirty="0" smtClean="0"/>
              <a:t>Distance to Queenston shore much shorter. </a:t>
            </a:r>
          </a:p>
          <a:p>
            <a:r>
              <a:rPr lang="en-US" dirty="0" smtClean="0"/>
              <a:t>Lower Landing still fairly established.</a:t>
            </a:r>
          </a:p>
          <a:p>
            <a:endParaRPr lang="en-US" dirty="0"/>
          </a:p>
        </p:txBody>
      </p:sp>
    </p:spTree>
    <p:extLst>
      <p:ext uri="{BB962C8B-B14F-4D97-AF65-F5344CB8AC3E}">
        <p14:creationId xmlns:p14="http://schemas.microsoft.com/office/powerpoint/2010/main" val="378639735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Departure Site</a:t>
            </a:r>
            <a:endParaRPr lang="en-US" dirty="0"/>
          </a:p>
        </p:txBody>
      </p:sp>
      <p:sp>
        <p:nvSpPr>
          <p:cNvPr id="5" name="TextBox 4"/>
          <p:cNvSpPr txBox="1"/>
          <p:nvPr/>
        </p:nvSpPr>
        <p:spPr>
          <a:xfrm>
            <a:off x="5957454" y="6234545"/>
            <a:ext cx="3036455" cy="276999"/>
          </a:xfrm>
          <a:prstGeom prst="rect">
            <a:avLst/>
          </a:prstGeom>
          <a:noFill/>
        </p:spPr>
        <p:txBody>
          <a:bodyPr wrap="square" rtlCol="0">
            <a:spAutoFit/>
          </a:bodyPr>
          <a:lstStyle/>
          <a:p>
            <a:r>
              <a:rPr lang="en-US" sz="1200" dirty="0" err="1" smtClean="0">
                <a:latin typeface="Times New Roman"/>
                <a:cs typeface="Times New Roman"/>
              </a:rPr>
              <a:t>Artpark</a:t>
            </a:r>
            <a:r>
              <a:rPr lang="en-US" sz="1200" dirty="0" smtClean="0">
                <a:latin typeface="Times New Roman"/>
                <a:cs typeface="Times New Roman"/>
              </a:rPr>
              <a:t>, Lewiston, NY, Simon St.Laurent</a:t>
            </a:r>
            <a:endParaRPr lang="en-US" sz="1200" dirty="0">
              <a:latin typeface="Times New Roman"/>
              <a:cs typeface="Times New Roman"/>
            </a:endParaRPr>
          </a:p>
        </p:txBody>
      </p:sp>
      <p:pic>
        <p:nvPicPr>
          <p:cNvPr id="6" name="Content Placeholder 5" descr="fixes-2.jpg"/>
          <p:cNvPicPr>
            <a:picLocks noGrp="1" noChangeAspect="1"/>
          </p:cNvPicPr>
          <p:nvPr>
            <p:ph idx="1"/>
          </p:nvPr>
        </p:nvPicPr>
        <p:blipFill>
          <a:blip r:embed="rId2">
            <a:extLst>
              <a:ext uri="{28A0092B-C50C-407E-A947-70E740481C1C}">
                <a14:useLocalDpi xmlns:a14="http://schemas.microsoft.com/office/drawing/2010/main" val="0"/>
              </a:ext>
            </a:extLst>
          </a:blip>
          <a:srcRect t="8493" b="8493"/>
          <a:stretch>
            <a:fillRect/>
          </a:stretch>
        </p:blipFill>
        <p:spPr>
          <a:xfrm>
            <a:off x="457200" y="1600200"/>
            <a:ext cx="8229600" cy="4525963"/>
          </a:xfrm>
        </p:spPr>
      </p:pic>
    </p:spTree>
    <p:extLst>
      <p:ext uri="{BB962C8B-B14F-4D97-AF65-F5344CB8AC3E}">
        <p14:creationId xmlns:p14="http://schemas.microsoft.com/office/powerpoint/2010/main" val="59955800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Launching from the Shore</a:t>
            </a:r>
            <a:endParaRPr lang="en-US" dirty="0"/>
          </a:p>
        </p:txBody>
      </p:sp>
      <p:sp>
        <p:nvSpPr>
          <p:cNvPr id="8" name="TextBox 7"/>
          <p:cNvSpPr txBox="1"/>
          <p:nvPr/>
        </p:nvSpPr>
        <p:spPr>
          <a:xfrm>
            <a:off x="4733636" y="6234545"/>
            <a:ext cx="4260274" cy="369332"/>
          </a:xfrm>
          <a:prstGeom prst="rect">
            <a:avLst/>
          </a:prstGeom>
          <a:noFill/>
        </p:spPr>
        <p:txBody>
          <a:bodyPr wrap="square" rtlCol="0">
            <a:spAutoFit/>
          </a:bodyPr>
          <a:lstStyle/>
          <a:p>
            <a:r>
              <a:rPr lang="en-US" dirty="0" err="1" smtClean="0">
                <a:latin typeface="Times New Roman"/>
                <a:cs typeface="Times New Roman"/>
              </a:rPr>
              <a:t>Artpark</a:t>
            </a:r>
            <a:r>
              <a:rPr lang="en-US" dirty="0" smtClean="0">
                <a:latin typeface="Times New Roman"/>
                <a:cs typeface="Times New Roman"/>
              </a:rPr>
              <a:t>, Lewiston, NY, Simon St.Laurent</a:t>
            </a:r>
            <a:endParaRPr lang="en-US" dirty="0">
              <a:latin typeface="Times New Roman"/>
              <a:cs typeface="Times New Roman"/>
            </a:endParaRPr>
          </a:p>
        </p:txBody>
      </p:sp>
      <p:pic>
        <p:nvPicPr>
          <p:cNvPr id="4" name="Content Placeholder 3" descr="fixes-4.jpg"/>
          <p:cNvPicPr>
            <a:picLocks noGrp="1" noChangeAspect="1"/>
          </p:cNvPicPr>
          <p:nvPr>
            <p:ph sz="half" idx="1"/>
          </p:nvPr>
        </p:nvPicPr>
        <p:blipFill>
          <a:blip r:embed="rId2">
            <a:extLst>
              <a:ext uri="{28A0092B-C50C-407E-A947-70E740481C1C}">
                <a14:useLocalDpi xmlns:a14="http://schemas.microsoft.com/office/drawing/2010/main" val="0"/>
              </a:ext>
            </a:extLst>
          </a:blip>
          <a:srcRect t="12878" b="12878"/>
          <a:stretch>
            <a:fillRect/>
          </a:stretch>
        </p:blipFill>
        <p:spPr>
          <a:xfrm>
            <a:off x="0" y="1600200"/>
            <a:ext cx="4038600" cy="4525963"/>
          </a:xfrm>
        </p:spPr>
      </p:pic>
      <p:pic>
        <p:nvPicPr>
          <p:cNvPr id="9" name="Content Placeholder 8" descr="fixes-5.jpg"/>
          <p:cNvPicPr>
            <a:picLocks noGrp="1" noChangeAspect="1"/>
          </p:cNvPicPr>
          <p:nvPr>
            <p:ph sz="half" idx="2"/>
          </p:nvPr>
        </p:nvPicPr>
        <p:blipFill>
          <a:blip r:embed="rId3">
            <a:extLst>
              <a:ext uri="{28A0092B-C50C-407E-A947-70E740481C1C}">
                <a14:useLocalDpi xmlns:a14="http://schemas.microsoft.com/office/drawing/2010/main" val="0"/>
              </a:ext>
            </a:extLst>
          </a:blip>
          <a:srcRect t="12878" b="12878"/>
          <a:stretch>
            <a:fillRect/>
          </a:stretch>
        </p:blipFill>
        <p:spPr>
          <a:xfrm>
            <a:off x="5105400" y="1600200"/>
            <a:ext cx="4038600" cy="4525963"/>
          </a:xfrm>
        </p:spPr>
      </p:pic>
    </p:spTree>
    <p:extLst>
      <p:ext uri="{BB962C8B-B14F-4D97-AF65-F5344CB8AC3E}">
        <p14:creationId xmlns:p14="http://schemas.microsoft.com/office/powerpoint/2010/main" val="167670711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to 5 am: Establishing a Beachhead</a:t>
            </a:r>
            <a:endParaRPr lang="en-US" dirty="0"/>
          </a:p>
        </p:txBody>
      </p:sp>
      <p:sp>
        <p:nvSpPr>
          <p:cNvPr id="4" name="Content Placeholder 3"/>
          <p:cNvSpPr>
            <a:spLocks noGrp="1"/>
          </p:cNvSpPr>
          <p:nvPr>
            <p:ph sz="half" idx="1"/>
          </p:nvPr>
        </p:nvSpPr>
        <p:spPr>
          <a:xfrm>
            <a:off x="322715" y="1600200"/>
            <a:ext cx="4325484" cy="4525963"/>
          </a:xfrm>
        </p:spPr>
        <p:txBody>
          <a:bodyPr>
            <a:normAutofit fontScale="92500"/>
          </a:bodyPr>
          <a:lstStyle/>
          <a:p>
            <a:r>
              <a:rPr lang="en-US" dirty="0" smtClean="0"/>
              <a:t>First wave nearly all regulars (by accident).</a:t>
            </a:r>
          </a:p>
          <a:p>
            <a:r>
              <a:rPr lang="en-US" dirty="0" smtClean="0"/>
              <a:t>13 boats, 300 men, landed 500 yards upriver from Queenston. </a:t>
            </a:r>
          </a:p>
          <a:p>
            <a:r>
              <a:rPr lang="en-US" dirty="0"/>
              <a:t>Discovered, fired upon.</a:t>
            </a:r>
          </a:p>
          <a:p>
            <a:r>
              <a:rPr lang="en-US" dirty="0" smtClean="0"/>
              <a:t>1 boat (</a:t>
            </a:r>
            <a:r>
              <a:rPr lang="en-US" dirty="0" err="1" smtClean="0"/>
              <a:t>Chrystie</a:t>
            </a:r>
            <a:r>
              <a:rPr lang="en-US" dirty="0" smtClean="0"/>
              <a:t>) meanders.</a:t>
            </a:r>
          </a:p>
          <a:p>
            <a:r>
              <a:rPr lang="en-US" dirty="0" smtClean="0"/>
              <a:t>Officers injured or killed, but beachhead safe from artillery fire established.</a:t>
            </a:r>
            <a:endParaRPr lang="en-US" dirty="0"/>
          </a:p>
        </p:txBody>
      </p:sp>
      <p:sp>
        <p:nvSpPr>
          <p:cNvPr id="6" name="TextBox 5"/>
          <p:cNvSpPr txBox="1"/>
          <p:nvPr/>
        </p:nvSpPr>
        <p:spPr>
          <a:xfrm>
            <a:off x="6199908" y="6234545"/>
            <a:ext cx="2794001" cy="461665"/>
          </a:xfrm>
          <a:prstGeom prst="rect">
            <a:avLst/>
          </a:prstGeom>
          <a:noFill/>
        </p:spPr>
        <p:txBody>
          <a:bodyPr wrap="square" rtlCol="0">
            <a:spAutoFit/>
          </a:bodyPr>
          <a:lstStyle/>
          <a:p>
            <a:r>
              <a:rPr lang="en-US" sz="1200" dirty="0" smtClean="0">
                <a:latin typeface="Times New Roman"/>
                <a:cs typeface="Times New Roman"/>
              </a:rPr>
              <a:t>Map by Simon St.Laurent, loosely based on </a:t>
            </a:r>
            <a:r>
              <a:rPr lang="en-US" sz="1200" i="1" dirty="0" smtClean="0">
                <a:latin typeface="Times New Roman"/>
                <a:cs typeface="Times New Roman"/>
              </a:rPr>
              <a:t>A Very Brilliant Affair</a:t>
            </a:r>
            <a:r>
              <a:rPr lang="en-US" sz="1200" dirty="0" smtClean="0">
                <a:latin typeface="Times New Roman"/>
                <a:cs typeface="Times New Roman"/>
              </a:rPr>
              <a:t>, p. 139</a:t>
            </a:r>
            <a:endParaRPr lang="en-US" sz="1200" dirty="0">
              <a:latin typeface="Times New Roman"/>
              <a:cs typeface="Times New Roman"/>
            </a:endParaRPr>
          </a:p>
        </p:txBody>
      </p:sp>
      <p:pic>
        <p:nvPicPr>
          <p:cNvPr id="7" name="Content Placeholder 6" descr="LQcloseup1.png"/>
          <p:cNvPicPr>
            <a:picLocks noGrp="1" noChangeAspect="1"/>
          </p:cNvPicPr>
          <p:nvPr>
            <p:ph sz="half" idx="2"/>
          </p:nvPr>
        </p:nvPicPr>
        <p:blipFill>
          <a:blip r:embed="rId2">
            <a:extLst>
              <a:ext uri="{28A0092B-C50C-407E-A947-70E740481C1C}">
                <a14:useLocalDpi xmlns:a14="http://schemas.microsoft.com/office/drawing/2010/main" val="0"/>
              </a:ext>
            </a:extLst>
          </a:blip>
          <a:srcRect l="1625" r="1625"/>
          <a:stretch>
            <a:fillRect/>
          </a:stretch>
        </p:blipFill>
        <p:spPr>
          <a:xfrm>
            <a:off x="4648199" y="1210148"/>
            <a:ext cx="4495801" cy="5038338"/>
          </a:xfrm>
        </p:spPr>
      </p:pic>
    </p:spTree>
    <p:extLst>
      <p:ext uri="{BB962C8B-B14F-4D97-AF65-F5344CB8AC3E}">
        <p14:creationId xmlns:p14="http://schemas.microsoft.com/office/powerpoint/2010/main" val="185163258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Queenston Heights Shore</a:t>
            </a:r>
            <a:endParaRPr lang="en-US" dirty="0"/>
          </a:p>
        </p:txBody>
      </p:sp>
      <p:sp>
        <p:nvSpPr>
          <p:cNvPr id="5" name="TextBox 4"/>
          <p:cNvSpPr txBox="1"/>
          <p:nvPr/>
        </p:nvSpPr>
        <p:spPr>
          <a:xfrm>
            <a:off x="4445000" y="6264662"/>
            <a:ext cx="4548910" cy="276999"/>
          </a:xfrm>
          <a:prstGeom prst="rect">
            <a:avLst/>
          </a:prstGeom>
          <a:noFill/>
        </p:spPr>
        <p:txBody>
          <a:bodyPr wrap="square" rtlCol="0">
            <a:spAutoFit/>
          </a:bodyPr>
          <a:lstStyle/>
          <a:p>
            <a:r>
              <a:rPr lang="en-US" sz="1200" dirty="0" smtClean="0">
                <a:latin typeface="Times New Roman"/>
                <a:cs typeface="Times New Roman"/>
              </a:rPr>
              <a:t>Queenston Heights from </a:t>
            </a:r>
            <a:r>
              <a:rPr lang="en-US" sz="1200" dirty="0" err="1" smtClean="0">
                <a:latin typeface="Times New Roman"/>
                <a:cs typeface="Times New Roman"/>
              </a:rPr>
              <a:t>Artpark</a:t>
            </a:r>
            <a:r>
              <a:rPr lang="en-US" sz="1200" dirty="0" smtClean="0">
                <a:latin typeface="Times New Roman"/>
                <a:cs typeface="Times New Roman"/>
              </a:rPr>
              <a:t>, Lewiston, NY, Simon St.Laurent</a:t>
            </a:r>
            <a:endParaRPr lang="en-US" sz="1200" dirty="0">
              <a:latin typeface="Times New Roman"/>
              <a:cs typeface="Times New Roman"/>
            </a:endParaRPr>
          </a:p>
        </p:txBody>
      </p:sp>
      <p:pic>
        <p:nvPicPr>
          <p:cNvPr id="6" name="Content Placeholder 5" descr="fixes.jpg"/>
          <p:cNvPicPr>
            <a:picLocks noGrp="1" noChangeAspect="1"/>
          </p:cNvPicPr>
          <p:nvPr>
            <p:ph idx="1"/>
          </p:nvPr>
        </p:nvPicPr>
        <p:blipFill>
          <a:blip r:embed="rId2">
            <a:extLst>
              <a:ext uri="{28A0092B-C50C-407E-A947-70E740481C1C}">
                <a14:useLocalDpi xmlns:a14="http://schemas.microsoft.com/office/drawing/2010/main" val="0"/>
              </a:ext>
            </a:extLst>
          </a:blip>
          <a:srcRect t="8493" b="8493"/>
          <a:stretch>
            <a:fillRect/>
          </a:stretch>
        </p:blipFill>
        <p:spPr/>
      </p:pic>
    </p:spTree>
    <p:extLst>
      <p:ext uri="{BB962C8B-B14F-4D97-AF65-F5344CB8AC3E}">
        <p14:creationId xmlns:p14="http://schemas.microsoft.com/office/powerpoint/2010/main" val="205577062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6am: Second Wave</a:t>
            </a:r>
          </a:p>
        </p:txBody>
      </p:sp>
      <p:sp>
        <p:nvSpPr>
          <p:cNvPr id="4" name="Content Placeholder 3"/>
          <p:cNvSpPr>
            <a:spLocks noGrp="1"/>
          </p:cNvSpPr>
          <p:nvPr>
            <p:ph sz="half" idx="1"/>
          </p:nvPr>
        </p:nvSpPr>
        <p:spPr/>
        <p:txBody>
          <a:bodyPr>
            <a:normAutofit fontScale="92500" lnSpcReduction="20000"/>
          </a:bodyPr>
          <a:lstStyle/>
          <a:p>
            <a:r>
              <a:rPr lang="en-US" dirty="0"/>
              <a:t>“On my return to the upper ferry, I found there a scene of confusion hardly to be described. The enemy concentrated their fire upon our embarking.</a:t>
            </a:r>
            <a:r>
              <a:rPr lang="en-US" dirty="0" smtClean="0"/>
              <a:t>”</a:t>
            </a:r>
          </a:p>
          <a:p>
            <a:r>
              <a:rPr lang="en-US" dirty="0" smtClean="0"/>
              <a:t>More regulars come across.</a:t>
            </a:r>
          </a:p>
          <a:p>
            <a:r>
              <a:rPr lang="en-US" dirty="0" smtClean="0"/>
              <a:t>Wayward boats land downstream; fight goes badly. Some escape.</a:t>
            </a:r>
            <a:endParaRPr lang="en-US" dirty="0"/>
          </a:p>
          <a:p>
            <a:endParaRPr lang="en-US" dirty="0" smtClean="0"/>
          </a:p>
        </p:txBody>
      </p:sp>
      <p:pic>
        <p:nvPicPr>
          <p:cNvPr id="3" name="Content Placeholder 2" descr="LQcloseup2.png"/>
          <p:cNvPicPr>
            <a:picLocks noGrp="1" noChangeAspect="1"/>
          </p:cNvPicPr>
          <p:nvPr>
            <p:ph sz="half" idx="2"/>
          </p:nvPr>
        </p:nvPicPr>
        <p:blipFill>
          <a:blip r:embed="rId3">
            <a:extLst>
              <a:ext uri="{28A0092B-C50C-407E-A947-70E740481C1C}">
                <a14:useLocalDpi xmlns:a14="http://schemas.microsoft.com/office/drawing/2010/main" val="0"/>
              </a:ext>
            </a:extLst>
          </a:blip>
          <a:srcRect l="1625" r="1625"/>
          <a:stretch>
            <a:fillRect/>
          </a:stretch>
        </p:blipFill>
        <p:spPr/>
      </p:pic>
      <p:sp>
        <p:nvSpPr>
          <p:cNvPr id="6" name="TextBox 5"/>
          <p:cNvSpPr txBox="1"/>
          <p:nvPr/>
        </p:nvSpPr>
        <p:spPr>
          <a:xfrm>
            <a:off x="6373091" y="6234545"/>
            <a:ext cx="2770908" cy="461665"/>
          </a:xfrm>
          <a:prstGeom prst="rect">
            <a:avLst/>
          </a:prstGeom>
          <a:noFill/>
        </p:spPr>
        <p:txBody>
          <a:bodyPr wrap="square" rtlCol="0">
            <a:spAutoFit/>
          </a:bodyPr>
          <a:lstStyle/>
          <a:p>
            <a:r>
              <a:rPr lang="en-US" sz="1200" dirty="0" smtClean="0">
                <a:latin typeface="Times New Roman"/>
                <a:cs typeface="Times New Roman"/>
              </a:rPr>
              <a:t>Map by Simon St.Laurent, loosely based on </a:t>
            </a:r>
            <a:r>
              <a:rPr lang="en-US" sz="1200" i="1" dirty="0" smtClean="0">
                <a:latin typeface="Times New Roman"/>
                <a:cs typeface="Times New Roman"/>
              </a:rPr>
              <a:t>A Very Brilliant Affair</a:t>
            </a:r>
            <a:r>
              <a:rPr lang="en-US" sz="1200" dirty="0" smtClean="0">
                <a:latin typeface="Times New Roman"/>
                <a:cs typeface="Times New Roman"/>
              </a:rPr>
              <a:t>, p. 149</a:t>
            </a:r>
            <a:endParaRPr lang="en-US" sz="1200" dirty="0">
              <a:latin typeface="Times New Roman"/>
              <a:cs typeface="Times New Roman"/>
            </a:endParaRPr>
          </a:p>
        </p:txBody>
      </p:sp>
    </p:spTree>
    <p:extLst>
      <p:ext uri="{BB962C8B-B14F-4D97-AF65-F5344CB8AC3E}">
        <p14:creationId xmlns:p14="http://schemas.microsoft.com/office/powerpoint/2010/main" val="18860601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Daniel Tompkins (1774-1825)</a:t>
            </a:r>
            <a:endParaRPr lang="en-US" dirty="0"/>
          </a:p>
        </p:txBody>
      </p:sp>
      <p:sp>
        <p:nvSpPr>
          <p:cNvPr id="3" name="Content Placeholder 2"/>
          <p:cNvSpPr>
            <a:spLocks noGrp="1"/>
          </p:cNvSpPr>
          <p:nvPr>
            <p:ph sz="half" idx="1"/>
          </p:nvPr>
        </p:nvSpPr>
        <p:spPr/>
        <p:txBody>
          <a:bodyPr>
            <a:normAutofit/>
          </a:bodyPr>
          <a:lstStyle/>
          <a:p>
            <a:r>
              <a:rPr lang="en-US" dirty="0" smtClean="0"/>
              <a:t>Democratic-Republican Governor of New York, 1807 to 1817</a:t>
            </a:r>
          </a:p>
          <a:p>
            <a:r>
              <a:rPr lang="en-US" dirty="0" smtClean="0"/>
              <a:t>Financially supported War of 1812, suffered</a:t>
            </a:r>
          </a:p>
          <a:p>
            <a:r>
              <a:rPr lang="en-US" dirty="0" smtClean="0"/>
              <a:t>Vice President under Monroe, 1817 to 1825</a:t>
            </a:r>
            <a:endParaRPr lang="en-US" dirty="0"/>
          </a:p>
          <a:p>
            <a:r>
              <a:rPr lang="en-US" dirty="0" smtClean="0"/>
              <a:t>Tompkins County named for him.</a:t>
            </a:r>
            <a:endParaRPr lang="en-US" dirty="0"/>
          </a:p>
        </p:txBody>
      </p:sp>
      <p:pic>
        <p:nvPicPr>
          <p:cNvPr id="5" name="Content Placeholder 4" descr="DanielTompkins.jpg"/>
          <p:cNvPicPr>
            <a:picLocks noGrp="1" noChangeAspect="1"/>
          </p:cNvPicPr>
          <p:nvPr>
            <p:ph sz="half" idx="2"/>
          </p:nvPr>
        </p:nvPicPr>
        <p:blipFill>
          <a:blip r:embed="rId2">
            <a:extLst>
              <a:ext uri="{28A0092B-C50C-407E-A947-70E740481C1C}">
                <a14:useLocalDpi xmlns:a14="http://schemas.microsoft.com/office/drawing/2010/main" val="0"/>
              </a:ext>
            </a:extLst>
          </a:blip>
          <a:srcRect l="-15527" r="-15527"/>
          <a:stretch>
            <a:fillRect/>
          </a:stretch>
        </p:blipFill>
        <p:spPr>
          <a:xfrm>
            <a:off x="4664981" y="1281545"/>
            <a:ext cx="4599092" cy="5530120"/>
          </a:xfrm>
        </p:spPr>
      </p:pic>
      <p:sp>
        <p:nvSpPr>
          <p:cNvPr id="6" name="TextBox 5"/>
          <p:cNvSpPr txBox="1"/>
          <p:nvPr/>
        </p:nvSpPr>
        <p:spPr>
          <a:xfrm>
            <a:off x="2146596" y="6350000"/>
            <a:ext cx="3255818" cy="461665"/>
          </a:xfrm>
          <a:prstGeom prst="rect">
            <a:avLst/>
          </a:prstGeom>
          <a:noFill/>
        </p:spPr>
        <p:txBody>
          <a:bodyPr wrap="square" rtlCol="0">
            <a:spAutoFit/>
          </a:bodyPr>
          <a:lstStyle/>
          <a:p>
            <a:r>
              <a:rPr lang="en-US" sz="1200" dirty="0" smtClean="0">
                <a:latin typeface="Times New Roman"/>
                <a:cs typeface="Times New Roman"/>
              </a:rPr>
              <a:t>Photo by Simon St.Laurent of an engraving at Tompkins County Legislature.</a:t>
            </a:r>
            <a:endParaRPr lang="en-US" sz="1200" dirty="0">
              <a:latin typeface="Times New Roman"/>
              <a:cs typeface="Times New Roman"/>
            </a:endParaRPr>
          </a:p>
        </p:txBody>
      </p:sp>
    </p:spTree>
    <p:extLst>
      <p:ext uri="{BB962C8B-B14F-4D97-AF65-F5344CB8AC3E}">
        <p14:creationId xmlns:p14="http://schemas.microsoft.com/office/powerpoint/2010/main" val="144685714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Lewiston Landing from </a:t>
            </a:r>
            <a:br>
              <a:rPr lang="en-US" dirty="0" smtClean="0"/>
            </a:br>
            <a:r>
              <a:rPr lang="en-US" dirty="0" smtClean="0"/>
              <a:t>Queenston Heights</a:t>
            </a:r>
            <a:endParaRPr lang="en-US" dirty="0"/>
          </a:p>
        </p:txBody>
      </p:sp>
      <p:sp>
        <p:nvSpPr>
          <p:cNvPr id="5" name="TextBox 4"/>
          <p:cNvSpPr txBox="1"/>
          <p:nvPr/>
        </p:nvSpPr>
        <p:spPr>
          <a:xfrm>
            <a:off x="4779818" y="6234545"/>
            <a:ext cx="4214092" cy="276999"/>
          </a:xfrm>
          <a:prstGeom prst="rect">
            <a:avLst/>
          </a:prstGeom>
          <a:noFill/>
        </p:spPr>
        <p:txBody>
          <a:bodyPr wrap="square" rtlCol="0">
            <a:spAutoFit/>
          </a:bodyPr>
          <a:lstStyle/>
          <a:p>
            <a:r>
              <a:rPr lang="en-US" sz="1200" dirty="0" smtClean="0">
                <a:latin typeface="Times New Roman"/>
                <a:cs typeface="Times New Roman"/>
              </a:rPr>
              <a:t>View from Queenston Heights Walking Tour, Simon St.Laurent</a:t>
            </a:r>
            <a:endParaRPr lang="en-US" sz="1200" dirty="0">
              <a:latin typeface="Times New Roman"/>
              <a:cs typeface="Times New Roman"/>
            </a:endParaRPr>
          </a:p>
        </p:txBody>
      </p:sp>
      <p:pic>
        <p:nvPicPr>
          <p:cNvPr id="6" name="Content Placeholder 5" descr="fixes-8.jpg"/>
          <p:cNvPicPr>
            <a:picLocks noGrp="1" noChangeAspect="1"/>
          </p:cNvPicPr>
          <p:nvPr>
            <p:ph idx="1"/>
          </p:nvPr>
        </p:nvPicPr>
        <p:blipFill>
          <a:blip r:embed="rId2">
            <a:extLst>
              <a:ext uri="{28A0092B-C50C-407E-A947-70E740481C1C}">
                <a14:useLocalDpi xmlns:a14="http://schemas.microsoft.com/office/drawing/2010/main" val="0"/>
              </a:ext>
            </a:extLst>
          </a:blip>
          <a:srcRect t="8493" b="8493"/>
          <a:stretch>
            <a:fillRect/>
          </a:stretch>
        </p:blipFill>
        <p:spPr/>
      </p:pic>
    </p:spTree>
    <p:extLst>
      <p:ext uri="{BB962C8B-B14F-4D97-AF65-F5344CB8AC3E}">
        <p14:creationId xmlns:p14="http://schemas.microsoft.com/office/powerpoint/2010/main" val="137739685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183"/>
            <a:ext cx="8229600" cy="1143000"/>
          </a:xfrm>
        </p:spPr>
        <p:txBody>
          <a:bodyPr>
            <a:normAutofit/>
          </a:bodyPr>
          <a:lstStyle/>
          <a:p>
            <a:r>
              <a:rPr lang="en-US" dirty="0"/>
              <a:t>7:00 am: Up the Cliff to the </a:t>
            </a:r>
            <a:r>
              <a:rPr lang="en-US" dirty="0" err="1"/>
              <a:t>Redan</a:t>
            </a:r>
            <a:endParaRPr lang="en-US" dirty="0"/>
          </a:p>
        </p:txBody>
      </p:sp>
      <p:sp>
        <p:nvSpPr>
          <p:cNvPr id="3" name="Content Placeholder 2"/>
          <p:cNvSpPr>
            <a:spLocks noGrp="1"/>
          </p:cNvSpPr>
          <p:nvPr>
            <p:ph idx="1"/>
          </p:nvPr>
        </p:nvSpPr>
        <p:spPr>
          <a:xfrm>
            <a:off x="457200" y="1600200"/>
            <a:ext cx="4772891" cy="4525963"/>
          </a:xfrm>
        </p:spPr>
        <p:txBody>
          <a:bodyPr>
            <a:normAutofit fontScale="92500" lnSpcReduction="20000"/>
          </a:bodyPr>
          <a:lstStyle/>
          <a:p>
            <a:r>
              <a:rPr lang="en-US" dirty="0" smtClean="0"/>
              <a:t>Led by Captain John Ellis Wool, regulars scale “</a:t>
            </a:r>
            <a:r>
              <a:rPr lang="en-US" dirty="0"/>
              <a:t>a</a:t>
            </a:r>
            <a:r>
              <a:rPr lang="en-US" dirty="0" smtClean="0"/>
              <a:t> </a:t>
            </a:r>
            <a:r>
              <a:rPr lang="en-US" dirty="0"/>
              <a:t>fisherman’s trail” that has since disappeared.</a:t>
            </a:r>
          </a:p>
          <a:p>
            <a:r>
              <a:rPr lang="en-US" dirty="0"/>
              <a:t>A 2012 re-enactor scrambled up cliff; took about an hour.</a:t>
            </a:r>
          </a:p>
          <a:p>
            <a:r>
              <a:rPr lang="en-US" dirty="0"/>
              <a:t>Largely unnoticed until troops reached the top, because British considered the cliff impassable</a:t>
            </a:r>
            <a:r>
              <a:rPr lang="en-US" dirty="0" smtClean="0"/>
              <a:t>.</a:t>
            </a:r>
            <a:endParaRPr lang="en-US" dirty="0"/>
          </a:p>
        </p:txBody>
      </p:sp>
      <p:sp>
        <p:nvSpPr>
          <p:cNvPr id="4" name="TextBox 3"/>
          <p:cNvSpPr txBox="1"/>
          <p:nvPr/>
        </p:nvSpPr>
        <p:spPr>
          <a:xfrm>
            <a:off x="5753654" y="6234545"/>
            <a:ext cx="2253191" cy="461665"/>
          </a:xfrm>
          <a:prstGeom prst="rect">
            <a:avLst/>
          </a:prstGeom>
          <a:noFill/>
        </p:spPr>
        <p:txBody>
          <a:bodyPr wrap="none" rtlCol="0">
            <a:spAutoFit/>
          </a:bodyPr>
          <a:lstStyle/>
          <a:p>
            <a:r>
              <a:rPr lang="en-US" sz="1200" dirty="0" smtClean="0">
                <a:latin typeface="Times New Roman"/>
                <a:cs typeface="Times New Roman"/>
              </a:rPr>
              <a:t>Approaching Queenston Heights, </a:t>
            </a:r>
            <a:br>
              <a:rPr lang="en-US" sz="1200" dirty="0" smtClean="0">
                <a:latin typeface="Times New Roman"/>
                <a:cs typeface="Times New Roman"/>
              </a:rPr>
            </a:br>
            <a:r>
              <a:rPr lang="en-US" sz="1200" dirty="0" smtClean="0">
                <a:latin typeface="Times New Roman"/>
                <a:cs typeface="Times New Roman"/>
              </a:rPr>
              <a:t>Benson </a:t>
            </a:r>
            <a:r>
              <a:rPr lang="en-US" sz="1200" dirty="0" err="1" smtClean="0">
                <a:latin typeface="Times New Roman"/>
                <a:cs typeface="Times New Roman"/>
              </a:rPr>
              <a:t>Lossing</a:t>
            </a:r>
            <a:r>
              <a:rPr lang="en-US" sz="1200" dirty="0" smtClean="0">
                <a:latin typeface="Times New Roman"/>
                <a:cs typeface="Times New Roman"/>
              </a:rPr>
              <a:t> (1869)</a:t>
            </a:r>
            <a:endParaRPr lang="en-US" sz="1200" dirty="0">
              <a:latin typeface="Times New Roman"/>
              <a:cs typeface="Times New Roman"/>
            </a:endParaRPr>
          </a:p>
        </p:txBody>
      </p:sp>
      <p:pic>
        <p:nvPicPr>
          <p:cNvPr id="5" name="Picture 4" descr="Lossing19-07.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4980" y="1139469"/>
            <a:ext cx="3749019" cy="5095076"/>
          </a:xfrm>
          <a:prstGeom prst="rect">
            <a:avLst/>
          </a:prstGeom>
        </p:spPr>
      </p:pic>
    </p:spTree>
    <p:extLst>
      <p:ext uri="{BB962C8B-B14F-4D97-AF65-F5344CB8AC3E}">
        <p14:creationId xmlns:p14="http://schemas.microsoft.com/office/powerpoint/2010/main" val="113836769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Redan</a:t>
            </a:r>
            <a:endParaRPr lang="en-US" dirty="0"/>
          </a:p>
        </p:txBody>
      </p:sp>
      <p:sp>
        <p:nvSpPr>
          <p:cNvPr id="8" name="TextBox 7"/>
          <p:cNvSpPr txBox="1"/>
          <p:nvPr/>
        </p:nvSpPr>
        <p:spPr>
          <a:xfrm>
            <a:off x="4652819" y="6234545"/>
            <a:ext cx="4341092" cy="276999"/>
          </a:xfrm>
          <a:prstGeom prst="rect">
            <a:avLst/>
          </a:prstGeom>
          <a:noFill/>
        </p:spPr>
        <p:txBody>
          <a:bodyPr wrap="square" rtlCol="0">
            <a:spAutoFit/>
          </a:bodyPr>
          <a:lstStyle/>
          <a:p>
            <a:r>
              <a:rPr lang="en-US" sz="1200" dirty="0" smtClean="0">
                <a:latin typeface="Times New Roman"/>
                <a:cs typeface="Times New Roman"/>
              </a:rPr>
              <a:t>18-pounder on Queenston Heights Walking Tour, Simon St.Laurent</a:t>
            </a:r>
            <a:endParaRPr lang="en-US" sz="1200" dirty="0">
              <a:latin typeface="Times New Roman"/>
              <a:cs typeface="Times New Roman"/>
            </a:endParaRPr>
          </a:p>
        </p:txBody>
      </p:sp>
      <p:pic>
        <p:nvPicPr>
          <p:cNvPr id="4" name="Content Placeholder 3" descr="fixes-9.jpg"/>
          <p:cNvPicPr>
            <a:picLocks noGrp="1" noChangeAspect="1"/>
          </p:cNvPicPr>
          <p:nvPr>
            <p:ph sz="half" idx="1"/>
          </p:nvPr>
        </p:nvPicPr>
        <p:blipFill>
          <a:blip r:embed="rId2">
            <a:extLst>
              <a:ext uri="{28A0092B-C50C-407E-A947-70E740481C1C}">
                <a14:useLocalDpi xmlns:a14="http://schemas.microsoft.com/office/drawing/2010/main" val="0"/>
              </a:ext>
            </a:extLst>
          </a:blip>
          <a:srcRect t="-16906" b="-16906"/>
          <a:stretch>
            <a:fillRect/>
          </a:stretch>
        </p:blipFill>
        <p:spPr>
          <a:xfrm>
            <a:off x="0" y="1600200"/>
            <a:ext cx="5105400" cy="4525963"/>
          </a:xfrm>
        </p:spPr>
      </p:pic>
      <p:pic>
        <p:nvPicPr>
          <p:cNvPr id="9" name="Content Placeholder 8" descr="fixes-10.jpg"/>
          <p:cNvPicPr>
            <a:picLocks noGrp="1" noChangeAspect="1"/>
          </p:cNvPicPr>
          <p:nvPr>
            <p:ph sz="half" idx="2"/>
          </p:nvPr>
        </p:nvPicPr>
        <p:blipFill>
          <a:blip r:embed="rId3">
            <a:extLst>
              <a:ext uri="{28A0092B-C50C-407E-A947-70E740481C1C}">
                <a14:useLocalDpi xmlns:a14="http://schemas.microsoft.com/office/drawing/2010/main" val="0"/>
              </a:ext>
            </a:extLst>
          </a:blip>
          <a:srcRect t="12878" b="12878"/>
          <a:stretch>
            <a:fillRect/>
          </a:stretch>
        </p:blipFill>
        <p:spPr>
          <a:xfrm>
            <a:off x="4792263" y="1249276"/>
            <a:ext cx="4351737" cy="4876888"/>
          </a:xfrm>
        </p:spPr>
      </p:pic>
    </p:spTree>
    <p:extLst>
      <p:ext uri="{BB962C8B-B14F-4D97-AF65-F5344CB8AC3E}">
        <p14:creationId xmlns:p14="http://schemas.microsoft.com/office/powerpoint/2010/main" val="151423181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7:00 am: Brock’s Arrival</a:t>
            </a:r>
            <a:endParaRPr lang="en-US" dirty="0"/>
          </a:p>
        </p:txBody>
      </p:sp>
      <p:sp>
        <p:nvSpPr>
          <p:cNvPr id="4" name="Content Placeholder 3"/>
          <p:cNvSpPr>
            <a:spLocks noGrp="1"/>
          </p:cNvSpPr>
          <p:nvPr>
            <p:ph sz="half" idx="1"/>
          </p:nvPr>
        </p:nvSpPr>
        <p:spPr/>
        <p:txBody>
          <a:bodyPr>
            <a:normAutofit lnSpcReduction="10000"/>
          </a:bodyPr>
          <a:lstStyle/>
          <a:p>
            <a:r>
              <a:rPr lang="en-US" dirty="0" smtClean="0"/>
              <a:t>Major General Isaac Brock, hero of Detroit, races from Niagara, aides following.</a:t>
            </a:r>
          </a:p>
          <a:p>
            <a:r>
              <a:rPr lang="en-US" dirty="0" smtClean="0"/>
              <a:t>Brock reaches the </a:t>
            </a:r>
            <a:r>
              <a:rPr lang="en-US" dirty="0" err="1" smtClean="0"/>
              <a:t>redan</a:t>
            </a:r>
            <a:r>
              <a:rPr lang="en-US" dirty="0" smtClean="0"/>
              <a:t> just before Americans surprise and seize it.</a:t>
            </a:r>
          </a:p>
          <a:p>
            <a:r>
              <a:rPr lang="en-US" dirty="0" smtClean="0"/>
              <a:t>Canadians had retreated to village, leaving </a:t>
            </a:r>
            <a:r>
              <a:rPr lang="en-US" dirty="0" err="1" smtClean="0"/>
              <a:t>redan</a:t>
            </a:r>
            <a:r>
              <a:rPr lang="en-US" dirty="0" smtClean="0"/>
              <a:t> lightly defended.</a:t>
            </a:r>
            <a:endParaRPr lang="en-US" dirty="0"/>
          </a:p>
        </p:txBody>
      </p:sp>
      <p:pic>
        <p:nvPicPr>
          <p:cNvPr id="6" name="Content Placeholder 5" descr="LQcloseup3.png"/>
          <p:cNvPicPr>
            <a:picLocks noGrp="1" noChangeAspect="1"/>
          </p:cNvPicPr>
          <p:nvPr>
            <p:ph sz="half" idx="2"/>
          </p:nvPr>
        </p:nvPicPr>
        <p:blipFill>
          <a:blip r:embed="rId2">
            <a:extLst>
              <a:ext uri="{28A0092B-C50C-407E-A947-70E740481C1C}">
                <a14:useLocalDpi xmlns:a14="http://schemas.microsoft.com/office/drawing/2010/main" val="0"/>
              </a:ext>
            </a:extLst>
          </a:blip>
          <a:srcRect l="1625" r="1625"/>
          <a:stretch>
            <a:fillRect/>
          </a:stretch>
        </p:blipFill>
        <p:spPr/>
      </p:pic>
      <p:sp>
        <p:nvSpPr>
          <p:cNvPr id="7" name="TextBox 6"/>
          <p:cNvSpPr txBox="1"/>
          <p:nvPr/>
        </p:nvSpPr>
        <p:spPr>
          <a:xfrm>
            <a:off x="6199910" y="6234545"/>
            <a:ext cx="2794000" cy="461665"/>
          </a:xfrm>
          <a:prstGeom prst="rect">
            <a:avLst/>
          </a:prstGeom>
          <a:noFill/>
        </p:spPr>
        <p:txBody>
          <a:bodyPr wrap="square" rtlCol="0">
            <a:spAutoFit/>
          </a:bodyPr>
          <a:lstStyle/>
          <a:p>
            <a:r>
              <a:rPr lang="en-US" sz="1200" dirty="0" smtClean="0">
                <a:latin typeface="Times New Roman"/>
                <a:cs typeface="Times New Roman"/>
              </a:rPr>
              <a:t>Map by Simon St.Laurent, loosely based on </a:t>
            </a:r>
            <a:r>
              <a:rPr lang="en-US" sz="1200" i="1" dirty="0" smtClean="0">
                <a:latin typeface="Times New Roman"/>
                <a:cs typeface="Times New Roman"/>
              </a:rPr>
              <a:t>A Very Brilliant Affair</a:t>
            </a:r>
            <a:r>
              <a:rPr lang="en-US" sz="1200" dirty="0" smtClean="0">
                <a:latin typeface="Times New Roman"/>
                <a:cs typeface="Times New Roman"/>
              </a:rPr>
              <a:t>, p. 149</a:t>
            </a:r>
            <a:endParaRPr lang="en-US" sz="1200" dirty="0">
              <a:latin typeface="Times New Roman"/>
              <a:cs typeface="Times New Roman"/>
            </a:endParaRPr>
          </a:p>
        </p:txBody>
      </p:sp>
    </p:spTree>
    <p:extLst>
      <p:ext uri="{BB962C8B-B14F-4D97-AF65-F5344CB8AC3E}">
        <p14:creationId xmlns:p14="http://schemas.microsoft.com/office/powerpoint/2010/main" val="122566324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Redcoats Firing</a:t>
            </a:r>
            <a:endParaRPr lang="en-US" dirty="0"/>
          </a:p>
        </p:txBody>
      </p:sp>
      <p:sp>
        <p:nvSpPr>
          <p:cNvPr id="5" name="TextBox 4"/>
          <p:cNvSpPr txBox="1"/>
          <p:nvPr/>
        </p:nvSpPr>
        <p:spPr>
          <a:xfrm>
            <a:off x="6831853" y="6234545"/>
            <a:ext cx="1854947" cy="276999"/>
          </a:xfrm>
          <a:prstGeom prst="rect">
            <a:avLst/>
          </a:prstGeom>
          <a:noFill/>
        </p:spPr>
        <p:txBody>
          <a:bodyPr wrap="none" rtlCol="0">
            <a:spAutoFit/>
          </a:bodyPr>
          <a:lstStyle/>
          <a:p>
            <a:r>
              <a:rPr lang="en-US" sz="1200" dirty="0" smtClean="0">
                <a:latin typeface="Times New Roman"/>
                <a:cs typeface="Times New Roman"/>
              </a:rPr>
              <a:t>Photo by Simon St.Laurent</a:t>
            </a:r>
            <a:endParaRPr lang="en-US" sz="1200" dirty="0">
              <a:latin typeface="Times New Roman"/>
              <a:cs typeface="Times New Roman"/>
            </a:endParaRPr>
          </a:p>
        </p:txBody>
      </p:sp>
      <p:pic>
        <p:nvPicPr>
          <p:cNvPr id="6" name="Content Placeholder 5" descr="fixes-13.jpg"/>
          <p:cNvPicPr>
            <a:picLocks noGrp="1" noChangeAspect="1"/>
          </p:cNvPicPr>
          <p:nvPr>
            <p:ph idx="1"/>
          </p:nvPr>
        </p:nvPicPr>
        <p:blipFill>
          <a:blip r:embed="rId2">
            <a:extLst>
              <a:ext uri="{28A0092B-C50C-407E-A947-70E740481C1C}">
                <a14:useLocalDpi xmlns:a14="http://schemas.microsoft.com/office/drawing/2010/main" val="0"/>
              </a:ext>
            </a:extLst>
          </a:blip>
          <a:srcRect t="8493" b="8493"/>
          <a:stretch>
            <a:fillRect/>
          </a:stretch>
        </p:blipFill>
        <p:spPr>
          <a:xfrm>
            <a:off x="457200" y="1600200"/>
            <a:ext cx="8229600" cy="4525963"/>
          </a:xfrm>
        </p:spPr>
      </p:pic>
    </p:spTree>
    <p:extLst>
      <p:ext uri="{BB962C8B-B14F-4D97-AF65-F5344CB8AC3E}">
        <p14:creationId xmlns:p14="http://schemas.microsoft.com/office/powerpoint/2010/main" val="234444986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7:30 am: Brock’s  Charge</a:t>
            </a:r>
            <a:endParaRPr lang="en-US" dirty="0"/>
          </a:p>
        </p:txBody>
      </p:sp>
      <p:sp>
        <p:nvSpPr>
          <p:cNvPr id="4" name="Content Placeholder 3"/>
          <p:cNvSpPr>
            <a:spLocks noGrp="1"/>
          </p:cNvSpPr>
          <p:nvPr>
            <p:ph sz="half" idx="1"/>
          </p:nvPr>
        </p:nvSpPr>
        <p:spPr/>
        <p:txBody>
          <a:bodyPr>
            <a:normAutofit fontScale="92500"/>
          </a:bodyPr>
          <a:lstStyle/>
          <a:p>
            <a:r>
              <a:rPr lang="en-US" dirty="0" smtClean="0"/>
              <a:t>General Brock escapes to village, prepares charge.</a:t>
            </a:r>
          </a:p>
          <a:p>
            <a:r>
              <a:rPr lang="en-US" dirty="0" smtClean="0"/>
              <a:t>Leads charge personally –  rare successful single shot kills the general.</a:t>
            </a:r>
          </a:p>
          <a:p>
            <a:r>
              <a:rPr lang="en-US" dirty="0" smtClean="0"/>
              <a:t>Canadians retreat. Second charge under </a:t>
            </a:r>
            <a:r>
              <a:rPr lang="en-US" dirty="0" err="1" smtClean="0"/>
              <a:t>Macdonnell</a:t>
            </a:r>
            <a:r>
              <a:rPr lang="en-US" dirty="0" smtClean="0"/>
              <a:t> has same result.</a:t>
            </a:r>
          </a:p>
          <a:p>
            <a:r>
              <a:rPr lang="en-US" dirty="0" smtClean="0"/>
              <a:t>Canadians retreat from Queenston village.</a:t>
            </a:r>
            <a:endParaRPr lang="en-US" dirty="0"/>
          </a:p>
        </p:txBody>
      </p:sp>
      <p:pic>
        <p:nvPicPr>
          <p:cNvPr id="3" name="Content Placeholder 2" descr="LQcloseup4.png"/>
          <p:cNvPicPr>
            <a:picLocks noGrp="1" noChangeAspect="1"/>
          </p:cNvPicPr>
          <p:nvPr>
            <p:ph sz="half" idx="2"/>
          </p:nvPr>
        </p:nvPicPr>
        <p:blipFill>
          <a:blip r:embed="rId3">
            <a:extLst>
              <a:ext uri="{28A0092B-C50C-407E-A947-70E740481C1C}">
                <a14:useLocalDpi xmlns:a14="http://schemas.microsoft.com/office/drawing/2010/main" val="0"/>
              </a:ext>
            </a:extLst>
          </a:blip>
          <a:srcRect l="1625" r="1625"/>
          <a:stretch>
            <a:fillRect/>
          </a:stretch>
        </p:blipFill>
        <p:spPr/>
      </p:pic>
      <p:sp>
        <p:nvSpPr>
          <p:cNvPr id="6" name="TextBox 5"/>
          <p:cNvSpPr txBox="1"/>
          <p:nvPr/>
        </p:nvSpPr>
        <p:spPr>
          <a:xfrm>
            <a:off x="6234545" y="6234545"/>
            <a:ext cx="2759365" cy="461665"/>
          </a:xfrm>
          <a:prstGeom prst="rect">
            <a:avLst/>
          </a:prstGeom>
          <a:noFill/>
        </p:spPr>
        <p:txBody>
          <a:bodyPr wrap="square" rtlCol="0">
            <a:spAutoFit/>
          </a:bodyPr>
          <a:lstStyle/>
          <a:p>
            <a:r>
              <a:rPr lang="en-US" sz="1200" dirty="0" smtClean="0">
                <a:latin typeface="Times New Roman"/>
                <a:cs typeface="Times New Roman"/>
              </a:rPr>
              <a:t>Map by Simon St.Laurent, loosely based on </a:t>
            </a:r>
            <a:r>
              <a:rPr lang="en-US" sz="1200" i="1" dirty="0" smtClean="0">
                <a:latin typeface="Times New Roman"/>
                <a:cs typeface="Times New Roman"/>
              </a:rPr>
              <a:t>A Very Brilliant Affair</a:t>
            </a:r>
            <a:r>
              <a:rPr lang="en-US" sz="1200" dirty="0" smtClean="0">
                <a:latin typeface="Times New Roman"/>
                <a:cs typeface="Times New Roman"/>
              </a:rPr>
              <a:t>, p. 154</a:t>
            </a:r>
            <a:endParaRPr lang="en-US" sz="1200" dirty="0">
              <a:latin typeface="Times New Roman"/>
              <a:cs typeface="Times New Roman"/>
            </a:endParaRPr>
          </a:p>
        </p:txBody>
      </p:sp>
    </p:spTree>
    <p:extLst>
      <p:ext uri="{BB962C8B-B14F-4D97-AF65-F5344CB8AC3E}">
        <p14:creationId xmlns:p14="http://schemas.microsoft.com/office/powerpoint/2010/main" val="351969030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Brock’s Death, Re-imagined</a:t>
            </a:r>
            <a:endParaRPr lang="en-US" dirty="0"/>
          </a:p>
        </p:txBody>
      </p:sp>
      <p:pic>
        <p:nvPicPr>
          <p:cNvPr id="4" name="Content Placeholder 3" descr="Push_on,_brave_York_volunteers.jpg"/>
          <p:cNvPicPr>
            <a:picLocks noGrp="1" noChangeAspect="1"/>
          </p:cNvPicPr>
          <p:nvPr>
            <p:ph idx="1"/>
          </p:nvPr>
        </p:nvPicPr>
        <p:blipFill>
          <a:blip r:embed="rId3">
            <a:extLst>
              <a:ext uri="{28A0092B-C50C-407E-A947-70E740481C1C}">
                <a14:useLocalDpi xmlns:a14="http://schemas.microsoft.com/office/drawing/2010/main" val="0"/>
              </a:ext>
            </a:extLst>
          </a:blip>
          <a:srcRect t="5349" b="5349"/>
          <a:stretch>
            <a:fillRect/>
          </a:stretch>
        </p:blipFill>
        <p:spPr/>
      </p:pic>
      <p:sp>
        <p:nvSpPr>
          <p:cNvPr id="5" name="TextBox 4"/>
          <p:cNvSpPr txBox="1"/>
          <p:nvPr/>
        </p:nvSpPr>
        <p:spPr>
          <a:xfrm>
            <a:off x="5499940" y="6234545"/>
            <a:ext cx="3493971" cy="461665"/>
          </a:xfrm>
          <a:prstGeom prst="rect">
            <a:avLst/>
          </a:prstGeom>
          <a:noFill/>
        </p:spPr>
        <p:txBody>
          <a:bodyPr wrap="square" rtlCol="0">
            <a:spAutoFit/>
          </a:bodyPr>
          <a:lstStyle/>
          <a:p>
            <a:r>
              <a:rPr lang="en-US" sz="1200" i="1" dirty="0">
                <a:latin typeface="Times New Roman"/>
                <a:cs typeface="Times New Roman"/>
              </a:rPr>
              <a:t>General Brock at the Battle of Queenston Heights </a:t>
            </a:r>
            <a:r>
              <a:rPr lang="en-US" sz="1200" dirty="0">
                <a:latin typeface="Times New Roman"/>
                <a:cs typeface="Times New Roman"/>
              </a:rPr>
              <a:t>by John David Kelly (1862 </a:t>
            </a:r>
            <a:r>
              <a:rPr lang="en-US" sz="1200" dirty="0" smtClean="0">
                <a:latin typeface="Times New Roman"/>
                <a:cs typeface="Times New Roman"/>
              </a:rPr>
              <a:t>– </a:t>
            </a:r>
            <a:r>
              <a:rPr lang="en-US" sz="1200" dirty="0">
                <a:latin typeface="Times New Roman"/>
                <a:cs typeface="Times New Roman"/>
              </a:rPr>
              <a:t>1958</a:t>
            </a:r>
            <a:r>
              <a:rPr lang="en-US" sz="1200" dirty="0" smtClean="0">
                <a:latin typeface="Times New Roman"/>
                <a:cs typeface="Times New Roman"/>
              </a:rPr>
              <a:t>). Published 1896.</a:t>
            </a:r>
            <a:endParaRPr lang="en-US" sz="1200" dirty="0">
              <a:latin typeface="Times New Roman"/>
              <a:cs typeface="Times New Roman"/>
            </a:endParaRPr>
          </a:p>
        </p:txBody>
      </p:sp>
    </p:spTree>
    <p:extLst>
      <p:ext uri="{BB962C8B-B14F-4D97-AF65-F5344CB8AC3E}">
        <p14:creationId xmlns:p14="http://schemas.microsoft.com/office/powerpoint/2010/main" val="249472265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 am: Third Wave</a:t>
            </a:r>
            <a:endParaRPr lang="en-US" dirty="0"/>
          </a:p>
        </p:txBody>
      </p:sp>
      <p:sp>
        <p:nvSpPr>
          <p:cNvPr id="3" name="Content Placeholder 2"/>
          <p:cNvSpPr>
            <a:spLocks noGrp="1"/>
          </p:cNvSpPr>
          <p:nvPr>
            <p:ph idx="1"/>
          </p:nvPr>
        </p:nvSpPr>
        <p:spPr>
          <a:xfrm>
            <a:off x="457200" y="1600200"/>
            <a:ext cx="8229600" cy="4934527"/>
          </a:xfrm>
        </p:spPr>
        <p:txBody>
          <a:bodyPr>
            <a:normAutofit fontScale="85000" lnSpcReduction="20000"/>
          </a:bodyPr>
          <a:lstStyle/>
          <a:p>
            <a:r>
              <a:rPr lang="en-US" dirty="0" smtClean="0"/>
              <a:t>Probably when the Dryden militia went over.</a:t>
            </a:r>
            <a:br>
              <a:rPr lang="en-US" dirty="0" smtClean="0"/>
            </a:br>
            <a:endParaRPr lang="en-US" dirty="0" smtClean="0"/>
          </a:p>
          <a:p>
            <a:pPr marL="0" indent="0">
              <a:buNone/>
            </a:pPr>
            <a:r>
              <a:rPr lang="en-US" dirty="0"/>
              <a:t>“Aaron Cass, one of the Dryden company from near Ellis Hollow, was struck on the head by a British cannon ball and instantly killed while the regiment was crossing the Niagara river in boats to take part in the battle of Queenston. Cass had been a distinguished soldier of the Revolution from Connecticut, was a brother-in-law of Aaron Bull, and settled in Ellis Hollow in 1804. </a:t>
            </a:r>
            <a:endParaRPr lang="en-US" dirty="0" smtClean="0"/>
          </a:p>
          <a:p>
            <a:pPr marL="0" indent="0">
              <a:buNone/>
            </a:pPr>
            <a:r>
              <a:rPr lang="en-US" dirty="0" smtClean="0"/>
              <a:t/>
            </a:r>
            <a:br>
              <a:rPr lang="en-US" dirty="0" smtClean="0"/>
            </a:br>
            <a:r>
              <a:rPr lang="en-US" dirty="0" smtClean="0"/>
              <a:t>Other </a:t>
            </a:r>
            <a:r>
              <a:rPr lang="en-US" dirty="0"/>
              <a:t>soldiers of the Dryden company were Aaron </a:t>
            </a:r>
            <a:r>
              <a:rPr lang="en-US" dirty="0" err="1"/>
              <a:t>Genung</a:t>
            </a:r>
            <a:r>
              <a:rPr lang="en-US" dirty="0"/>
              <a:t>, from near Varna; Arthur and Stephen B. June, Marcus Palmerton, Jonathan Luce, George McCutcheon and Peter Snyder</a:t>
            </a:r>
            <a:r>
              <a:rPr lang="en-US" dirty="0" smtClean="0"/>
              <a:t>.” – Goodrich, 32</a:t>
            </a:r>
            <a:endParaRPr lang="en-US" dirty="0"/>
          </a:p>
        </p:txBody>
      </p:sp>
    </p:spTree>
    <p:extLst>
      <p:ext uri="{BB962C8B-B14F-4D97-AF65-F5344CB8AC3E}">
        <p14:creationId xmlns:p14="http://schemas.microsoft.com/office/powerpoint/2010/main" val="151888356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“Death, Hell, or Canada”</a:t>
            </a:r>
            <a:endParaRPr lang="en-US" dirty="0"/>
          </a:p>
        </p:txBody>
      </p:sp>
      <p:sp>
        <p:nvSpPr>
          <p:cNvPr id="3" name="Content Placeholder 2"/>
          <p:cNvSpPr>
            <a:spLocks noGrp="1"/>
          </p:cNvSpPr>
          <p:nvPr>
            <p:ph idx="1"/>
          </p:nvPr>
        </p:nvSpPr>
        <p:spPr>
          <a:xfrm>
            <a:off x="457200" y="1600200"/>
            <a:ext cx="8229600" cy="4992255"/>
          </a:xfrm>
        </p:spPr>
        <p:txBody>
          <a:bodyPr>
            <a:normAutofit fontScale="85000" lnSpcReduction="20000"/>
          </a:bodyPr>
          <a:lstStyle/>
          <a:p>
            <a:pPr marL="0" indent="0">
              <a:buNone/>
            </a:pPr>
            <a:r>
              <a:rPr lang="en-US" dirty="0"/>
              <a:t>“As the Dryden company were crossing the Niagara river to the Canada side, Stephen B. June, impressed with the importance of the occasion and boiling over with the true martial spirit, arose in his boat and swinging his hat defiantly called out as the watchwords of the expedition: </a:t>
            </a:r>
            <a:r>
              <a:rPr lang="en-US" dirty="0" smtClean="0"/>
              <a:t>“Death</a:t>
            </a:r>
            <a:r>
              <a:rPr lang="en-US" dirty="0"/>
              <a:t>, Hell, or Canada." </a:t>
            </a:r>
            <a:br>
              <a:rPr lang="en-US" dirty="0"/>
            </a:br>
            <a:r>
              <a:rPr lang="en-US" dirty="0"/>
              <a:t/>
            </a:r>
            <a:br>
              <a:rPr lang="en-US" dirty="0"/>
            </a:br>
            <a:r>
              <a:rPr lang="en-US" dirty="0"/>
              <a:t>This was early in the morning of the day when everything was hopeful and few of the enemy were in sight. The battle of the morning was successful. A landing on the Canada shore was effected, the Queenston Heights were gallantly scaled and captured and the Commanding General Brock of the enemy was mortally wounded in the conflict.” – </a:t>
            </a:r>
            <a:r>
              <a:rPr lang="en-US" dirty="0" smtClean="0"/>
              <a:t>Goodrich, 32</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438488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10am to 1 pm: Unsteady Victory</a:t>
            </a:r>
            <a:endParaRPr lang="en-US" dirty="0"/>
          </a:p>
        </p:txBody>
      </p:sp>
      <p:sp>
        <p:nvSpPr>
          <p:cNvPr id="4" name="Content Placeholder 3"/>
          <p:cNvSpPr>
            <a:spLocks noGrp="1"/>
          </p:cNvSpPr>
          <p:nvPr>
            <p:ph sz="half" idx="1"/>
          </p:nvPr>
        </p:nvSpPr>
        <p:spPr/>
        <p:txBody>
          <a:bodyPr>
            <a:normAutofit/>
          </a:bodyPr>
          <a:lstStyle/>
          <a:p>
            <a:r>
              <a:rPr lang="en-US" dirty="0" smtClean="0"/>
              <a:t>Chaos continues at the boats.</a:t>
            </a:r>
          </a:p>
          <a:p>
            <a:r>
              <a:rPr lang="en-US" dirty="0" smtClean="0"/>
              <a:t>Orders to fortify Queenston position fail because no entrenching tools available.</a:t>
            </a:r>
          </a:p>
          <a:p>
            <a:r>
              <a:rPr lang="en-US" dirty="0" smtClean="0"/>
              <a:t>Some American supplies to Queenston village landing.</a:t>
            </a:r>
          </a:p>
          <a:p>
            <a:endParaRPr lang="en-US" dirty="0"/>
          </a:p>
        </p:txBody>
      </p:sp>
      <p:pic>
        <p:nvPicPr>
          <p:cNvPr id="7" name="Content Placeholder 6" descr="LQcloseup5.png"/>
          <p:cNvPicPr>
            <a:picLocks noGrp="1" noChangeAspect="1"/>
          </p:cNvPicPr>
          <p:nvPr>
            <p:ph sz="half" idx="2"/>
          </p:nvPr>
        </p:nvPicPr>
        <p:blipFill>
          <a:blip r:embed="rId2">
            <a:extLst>
              <a:ext uri="{28A0092B-C50C-407E-A947-70E740481C1C}">
                <a14:useLocalDpi xmlns:a14="http://schemas.microsoft.com/office/drawing/2010/main" val="0"/>
              </a:ext>
            </a:extLst>
          </a:blip>
          <a:srcRect l="1625" r="1625"/>
          <a:stretch>
            <a:fillRect/>
          </a:stretch>
        </p:blipFill>
        <p:spPr/>
      </p:pic>
      <p:sp>
        <p:nvSpPr>
          <p:cNvPr id="8" name="TextBox 7"/>
          <p:cNvSpPr txBox="1"/>
          <p:nvPr/>
        </p:nvSpPr>
        <p:spPr>
          <a:xfrm>
            <a:off x="5172364" y="6234545"/>
            <a:ext cx="3821546" cy="646331"/>
          </a:xfrm>
          <a:prstGeom prst="rect">
            <a:avLst/>
          </a:prstGeom>
          <a:noFill/>
        </p:spPr>
        <p:txBody>
          <a:bodyPr wrap="square" rtlCol="0">
            <a:spAutoFit/>
          </a:bodyPr>
          <a:lstStyle/>
          <a:p>
            <a:r>
              <a:rPr lang="en-US" dirty="0" smtClean="0">
                <a:latin typeface="Times New Roman"/>
                <a:cs typeface="Times New Roman"/>
              </a:rPr>
              <a:t>Map by Simon St.Laurent, loosely based on </a:t>
            </a:r>
            <a:r>
              <a:rPr lang="en-US" i="1" dirty="0" smtClean="0">
                <a:latin typeface="Times New Roman"/>
                <a:cs typeface="Times New Roman"/>
              </a:rPr>
              <a:t>A Very Brilliant Affair</a:t>
            </a:r>
            <a:r>
              <a:rPr lang="en-US" dirty="0" smtClean="0">
                <a:latin typeface="Times New Roman"/>
                <a:cs typeface="Times New Roman"/>
              </a:rPr>
              <a:t>, p. 175</a:t>
            </a:r>
            <a:endParaRPr lang="en-US" dirty="0">
              <a:latin typeface="Times New Roman"/>
              <a:cs typeface="Times New Roman"/>
            </a:endParaRPr>
          </a:p>
        </p:txBody>
      </p:sp>
    </p:spTree>
    <p:extLst>
      <p:ext uri="{BB962C8B-B14F-4D97-AF65-F5344CB8AC3E}">
        <p14:creationId xmlns:p14="http://schemas.microsoft.com/office/powerpoint/2010/main" val="30156583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Stephen Van Rensselaer (1764-1839)</a:t>
            </a:r>
            <a:endParaRPr lang="en-US" dirty="0"/>
          </a:p>
        </p:txBody>
      </p:sp>
      <p:sp>
        <p:nvSpPr>
          <p:cNvPr id="3" name="Content Placeholder 2"/>
          <p:cNvSpPr>
            <a:spLocks noGrp="1"/>
          </p:cNvSpPr>
          <p:nvPr>
            <p:ph idx="1"/>
          </p:nvPr>
        </p:nvSpPr>
        <p:spPr/>
        <p:txBody>
          <a:bodyPr/>
          <a:lstStyle/>
          <a:p>
            <a:r>
              <a:rPr lang="en-US" dirty="0" err="1" smtClean="0"/>
              <a:t>Patroon</a:t>
            </a:r>
            <a:r>
              <a:rPr lang="en-US" dirty="0" smtClean="0"/>
              <a:t> and Federalist</a:t>
            </a:r>
          </a:p>
          <a:p>
            <a:r>
              <a:rPr lang="en-US" dirty="0" smtClean="0"/>
              <a:t>State Militia Major General</a:t>
            </a:r>
          </a:p>
          <a:p>
            <a:r>
              <a:rPr lang="en-US" dirty="0" smtClean="0"/>
              <a:t>10</a:t>
            </a:r>
            <a:r>
              <a:rPr lang="en-US" baseline="30000" dirty="0" smtClean="0"/>
              <a:t>th</a:t>
            </a:r>
            <a:r>
              <a:rPr lang="en-US" dirty="0" smtClean="0"/>
              <a:t> richest American of all </a:t>
            </a:r>
            <a:br>
              <a:rPr lang="en-US" dirty="0" smtClean="0"/>
            </a:br>
            <a:r>
              <a:rPr lang="en-US" dirty="0" smtClean="0"/>
              <a:t>time</a:t>
            </a:r>
            <a:endParaRPr lang="en-US" dirty="0"/>
          </a:p>
          <a:p>
            <a:r>
              <a:rPr lang="en-US" dirty="0" smtClean="0"/>
              <a:t>“Anti-Rent wars” break out </a:t>
            </a:r>
            <a:br>
              <a:rPr lang="en-US" dirty="0" smtClean="0"/>
            </a:br>
            <a:r>
              <a:rPr lang="en-US" dirty="0" smtClean="0"/>
              <a:t>after his death.</a:t>
            </a:r>
            <a:endParaRPr lang="en-US" dirty="0"/>
          </a:p>
        </p:txBody>
      </p:sp>
      <p:pic>
        <p:nvPicPr>
          <p:cNvPr id="4" name="Picture 3" descr="Stephen_Van_Rensselaer_III_Unrestor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2258" y="1223819"/>
            <a:ext cx="3631742" cy="5634181"/>
          </a:xfrm>
          <a:prstGeom prst="rect">
            <a:avLst/>
          </a:prstGeom>
        </p:spPr>
      </p:pic>
      <p:sp>
        <p:nvSpPr>
          <p:cNvPr id="6" name="TextBox 5"/>
          <p:cNvSpPr txBox="1"/>
          <p:nvPr/>
        </p:nvSpPr>
        <p:spPr>
          <a:xfrm>
            <a:off x="3268216" y="6359407"/>
            <a:ext cx="2436092" cy="461665"/>
          </a:xfrm>
          <a:prstGeom prst="rect">
            <a:avLst/>
          </a:prstGeom>
          <a:noFill/>
        </p:spPr>
        <p:txBody>
          <a:bodyPr wrap="square" rtlCol="0">
            <a:spAutoFit/>
          </a:bodyPr>
          <a:lstStyle/>
          <a:p>
            <a:r>
              <a:rPr lang="en-US" sz="1200" dirty="0" smtClean="0">
                <a:latin typeface="Times New Roman"/>
                <a:cs typeface="Times New Roman"/>
              </a:rPr>
              <a:t>Engraving by G. Parker after miniature by C. Fraser</a:t>
            </a:r>
            <a:endParaRPr lang="en-US" sz="1200" dirty="0">
              <a:latin typeface="Times New Roman"/>
              <a:cs typeface="Times New Roman"/>
            </a:endParaRPr>
          </a:p>
        </p:txBody>
      </p:sp>
    </p:spTree>
    <p:extLst>
      <p:ext uri="{BB962C8B-B14F-4D97-AF65-F5344CB8AC3E}">
        <p14:creationId xmlns:p14="http://schemas.microsoft.com/office/powerpoint/2010/main" val="424637789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 Queenston Village</a:t>
            </a:r>
            <a:endParaRPr lang="en-US" dirty="0"/>
          </a:p>
        </p:txBody>
      </p:sp>
      <p:sp>
        <p:nvSpPr>
          <p:cNvPr id="5" name="TextBox 4"/>
          <p:cNvSpPr txBox="1"/>
          <p:nvPr/>
        </p:nvSpPr>
        <p:spPr>
          <a:xfrm>
            <a:off x="4745181" y="6234545"/>
            <a:ext cx="4248729" cy="276999"/>
          </a:xfrm>
          <a:prstGeom prst="rect">
            <a:avLst/>
          </a:prstGeom>
          <a:noFill/>
        </p:spPr>
        <p:txBody>
          <a:bodyPr wrap="square" rtlCol="0">
            <a:spAutoFit/>
          </a:bodyPr>
          <a:lstStyle/>
          <a:p>
            <a:r>
              <a:rPr lang="en-US" sz="1200" dirty="0" smtClean="0">
                <a:latin typeface="Times New Roman"/>
                <a:cs typeface="Times New Roman"/>
              </a:rPr>
              <a:t>From Lower Landing to Queenston waterfront, Simon St.Laurent</a:t>
            </a:r>
            <a:endParaRPr lang="en-US" sz="1200" dirty="0">
              <a:latin typeface="Times New Roman"/>
              <a:cs typeface="Times New Roman"/>
            </a:endParaRPr>
          </a:p>
        </p:txBody>
      </p:sp>
      <p:pic>
        <p:nvPicPr>
          <p:cNvPr id="6" name="Content Placeholder 5" descr="fixes-3.jpg"/>
          <p:cNvPicPr>
            <a:picLocks noGrp="1" noChangeAspect="1"/>
          </p:cNvPicPr>
          <p:nvPr>
            <p:ph idx="1"/>
          </p:nvPr>
        </p:nvPicPr>
        <p:blipFill>
          <a:blip r:embed="rId2">
            <a:extLst>
              <a:ext uri="{28A0092B-C50C-407E-A947-70E740481C1C}">
                <a14:useLocalDpi xmlns:a14="http://schemas.microsoft.com/office/drawing/2010/main" val="0"/>
              </a:ext>
            </a:extLst>
          </a:blip>
          <a:srcRect t="8493" b="8493"/>
          <a:stretch>
            <a:fillRect/>
          </a:stretch>
        </p:blipFill>
        <p:spPr/>
      </p:pic>
    </p:spTree>
    <p:extLst>
      <p:ext uri="{BB962C8B-B14F-4D97-AF65-F5344CB8AC3E}">
        <p14:creationId xmlns:p14="http://schemas.microsoft.com/office/powerpoint/2010/main" val="354364414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 pm: British regroup</a:t>
            </a:r>
            <a:endParaRPr lang="en-US" dirty="0"/>
          </a:p>
        </p:txBody>
      </p:sp>
      <p:sp>
        <p:nvSpPr>
          <p:cNvPr id="4" name="Content Placeholder 3"/>
          <p:cNvSpPr>
            <a:spLocks noGrp="1"/>
          </p:cNvSpPr>
          <p:nvPr>
            <p:ph sz="half" idx="1"/>
          </p:nvPr>
        </p:nvSpPr>
        <p:spPr/>
        <p:txBody>
          <a:bodyPr>
            <a:normAutofit/>
          </a:bodyPr>
          <a:lstStyle/>
          <a:p>
            <a:r>
              <a:rPr lang="en-US" dirty="0" smtClean="0"/>
              <a:t>British artillery target American artillery.</a:t>
            </a:r>
          </a:p>
          <a:p>
            <a:r>
              <a:rPr lang="en-US" dirty="0" smtClean="0"/>
              <a:t>Grand River Nations arrive from south, commanded by John Norton and John Brant.</a:t>
            </a:r>
          </a:p>
          <a:p>
            <a:r>
              <a:rPr lang="en-US" dirty="0" smtClean="0"/>
              <a:t>War-whoops terrify Americans on both sides of river.</a:t>
            </a:r>
          </a:p>
          <a:p>
            <a:endParaRPr lang="en-US" dirty="0"/>
          </a:p>
        </p:txBody>
      </p:sp>
      <p:pic>
        <p:nvPicPr>
          <p:cNvPr id="3" name="Content Placeholder 2" descr="johnBrant.gif"/>
          <p:cNvPicPr>
            <a:picLocks noGrp="1" noChangeAspect="1"/>
          </p:cNvPicPr>
          <p:nvPr>
            <p:ph sz="half" idx="2"/>
          </p:nvPr>
        </p:nvPicPr>
        <p:blipFill>
          <a:blip r:embed="rId2">
            <a:extLst>
              <a:ext uri="{28A0092B-C50C-407E-A947-70E740481C1C}">
                <a14:useLocalDpi xmlns:a14="http://schemas.microsoft.com/office/drawing/2010/main" val="0"/>
              </a:ext>
            </a:extLst>
          </a:blip>
          <a:srcRect l="-6341" r="-6341"/>
          <a:stretch>
            <a:fillRect/>
          </a:stretch>
        </p:blipFill>
        <p:spPr/>
      </p:pic>
      <p:sp>
        <p:nvSpPr>
          <p:cNvPr id="6" name="TextBox 5"/>
          <p:cNvSpPr txBox="1"/>
          <p:nvPr/>
        </p:nvSpPr>
        <p:spPr>
          <a:xfrm>
            <a:off x="6835011" y="6234545"/>
            <a:ext cx="1894118" cy="461665"/>
          </a:xfrm>
          <a:prstGeom prst="rect">
            <a:avLst/>
          </a:prstGeom>
          <a:noFill/>
        </p:spPr>
        <p:txBody>
          <a:bodyPr wrap="none" rtlCol="0">
            <a:spAutoFit/>
          </a:bodyPr>
          <a:lstStyle/>
          <a:p>
            <a:r>
              <a:rPr lang="en-US" sz="1200" dirty="0" smtClean="0">
                <a:latin typeface="Times New Roman"/>
                <a:cs typeface="Times New Roman"/>
              </a:rPr>
              <a:t>John Brant, </a:t>
            </a:r>
            <a:r>
              <a:rPr lang="en-US" sz="1200" dirty="0">
                <a:latin typeface="Times New Roman"/>
                <a:cs typeface="Times New Roman"/>
              </a:rPr>
              <a:t>M</a:t>
            </a:r>
            <a:r>
              <a:rPr lang="en-US" sz="1200" dirty="0" smtClean="0">
                <a:latin typeface="Times New Roman"/>
                <a:cs typeface="Times New Roman"/>
              </a:rPr>
              <a:t>ohawk leader</a:t>
            </a:r>
            <a:br>
              <a:rPr lang="en-US" sz="1200" dirty="0" smtClean="0">
                <a:latin typeface="Times New Roman"/>
                <a:cs typeface="Times New Roman"/>
              </a:rPr>
            </a:br>
            <a:r>
              <a:rPr lang="en-US" sz="1200" dirty="0" smtClean="0">
                <a:latin typeface="Times New Roman"/>
                <a:cs typeface="Times New Roman"/>
              </a:rPr>
              <a:t> Benson </a:t>
            </a:r>
            <a:r>
              <a:rPr lang="en-US" sz="1200" dirty="0" err="1" smtClean="0">
                <a:latin typeface="Times New Roman"/>
                <a:cs typeface="Times New Roman"/>
              </a:rPr>
              <a:t>Lossing</a:t>
            </a:r>
            <a:r>
              <a:rPr lang="en-US" sz="1200" dirty="0" smtClean="0">
                <a:latin typeface="Times New Roman"/>
                <a:cs typeface="Times New Roman"/>
              </a:rPr>
              <a:t> (1869)</a:t>
            </a:r>
            <a:endParaRPr lang="en-US" sz="1200" dirty="0">
              <a:latin typeface="Times New Roman"/>
              <a:cs typeface="Times New Roman"/>
            </a:endParaRPr>
          </a:p>
        </p:txBody>
      </p:sp>
    </p:spTree>
    <p:extLst>
      <p:ext uri="{BB962C8B-B14F-4D97-AF65-F5344CB8AC3E}">
        <p14:creationId xmlns:p14="http://schemas.microsoft.com/office/powerpoint/2010/main" val="166911847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Grand River Nations</a:t>
            </a:r>
            <a:endParaRPr lang="en-US" dirty="0"/>
          </a:p>
        </p:txBody>
      </p:sp>
      <p:pic>
        <p:nvPicPr>
          <p:cNvPr id="4" name="Content Placeholder 3" descr="NationsMilitiaMusta.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125245" y="1238866"/>
            <a:ext cx="8886619" cy="4887298"/>
          </a:xfrm>
        </p:spPr>
      </p:pic>
      <p:sp>
        <p:nvSpPr>
          <p:cNvPr id="5" name="TextBox 4"/>
          <p:cNvSpPr txBox="1"/>
          <p:nvPr/>
        </p:nvSpPr>
        <p:spPr>
          <a:xfrm>
            <a:off x="6615798" y="6234545"/>
            <a:ext cx="2129609" cy="461665"/>
          </a:xfrm>
          <a:prstGeom prst="rect">
            <a:avLst/>
          </a:prstGeom>
          <a:noFill/>
        </p:spPr>
        <p:txBody>
          <a:bodyPr wrap="none" rtlCol="0">
            <a:spAutoFit/>
          </a:bodyPr>
          <a:lstStyle/>
          <a:p>
            <a:r>
              <a:rPr lang="en-US" sz="1200" dirty="0" smtClean="0">
                <a:latin typeface="Times New Roman"/>
                <a:cs typeface="Times New Roman"/>
              </a:rPr>
              <a:t>Photo by Andres </a:t>
            </a:r>
            <a:r>
              <a:rPr lang="en-US" sz="1200" dirty="0" err="1" smtClean="0">
                <a:latin typeface="Times New Roman"/>
                <a:cs typeface="Times New Roman"/>
              </a:rPr>
              <a:t>Musta</a:t>
            </a:r>
            <a:r>
              <a:rPr lang="en-US" sz="1200" dirty="0" smtClean="0">
                <a:latin typeface="Times New Roman"/>
                <a:cs typeface="Times New Roman"/>
              </a:rPr>
              <a:t> at 2012</a:t>
            </a:r>
            <a:br>
              <a:rPr lang="en-US" sz="1200" dirty="0" smtClean="0">
                <a:latin typeface="Times New Roman"/>
                <a:cs typeface="Times New Roman"/>
              </a:rPr>
            </a:br>
            <a:r>
              <a:rPr lang="en-US" sz="1200" dirty="0" smtClean="0">
                <a:latin typeface="Times New Roman"/>
                <a:cs typeface="Times New Roman"/>
              </a:rPr>
              <a:t>reenactment. (CC license)</a:t>
            </a:r>
            <a:endParaRPr lang="en-US" sz="1200" dirty="0">
              <a:latin typeface="Times New Roman"/>
              <a:cs typeface="Times New Roman"/>
            </a:endParaRPr>
          </a:p>
        </p:txBody>
      </p:sp>
    </p:spTree>
    <p:extLst>
      <p:ext uri="{BB962C8B-B14F-4D97-AF65-F5344CB8AC3E}">
        <p14:creationId xmlns:p14="http://schemas.microsoft.com/office/powerpoint/2010/main" val="43551413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Bombardment Along the Niagara</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Apart from the battlefield itself, artillery starts firing up and down the river.</a:t>
            </a:r>
          </a:p>
          <a:p>
            <a:r>
              <a:rPr lang="en-US" dirty="0" smtClean="0"/>
              <a:t>British Fort Erie vs. American Black Rock. Black Rock magazine explodes, ending duel.</a:t>
            </a:r>
          </a:p>
          <a:p>
            <a:r>
              <a:rPr lang="en-US" dirty="0" smtClean="0"/>
              <a:t>American Fort Niagara vs. British Fort George.</a:t>
            </a:r>
            <a:endParaRPr lang="en-US" dirty="0"/>
          </a:p>
        </p:txBody>
      </p:sp>
      <p:sp>
        <p:nvSpPr>
          <p:cNvPr id="6" name="TextBox 5"/>
          <p:cNvSpPr txBox="1"/>
          <p:nvPr/>
        </p:nvSpPr>
        <p:spPr>
          <a:xfrm>
            <a:off x="5471926" y="6234545"/>
            <a:ext cx="3521984" cy="276999"/>
          </a:xfrm>
          <a:prstGeom prst="rect">
            <a:avLst/>
          </a:prstGeom>
          <a:noFill/>
        </p:spPr>
        <p:txBody>
          <a:bodyPr wrap="square" rtlCol="0">
            <a:spAutoFit/>
          </a:bodyPr>
          <a:lstStyle/>
          <a:p>
            <a:r>
              <a:rPr lang="en-US" sz="1200" dirty="0" smtClean="0">
                <a:latin typeface="Times New Roman"/>
                <a:cs typeface="Times New Roman"/>
              </a:rPr>
              <a:t>Photo by Simon St.Laurent, taken at Fort George</a:t>
            </a:r>
            <a:endParaRPr lang="en-US" sz="1200" dirty="0">
              <a:latin typeface="Times New Roman"/>
              <a:cs typeface="Times New Roman"/>
            </a:endParaRPr>
          </a:p>
        </p:txBody>
      </p:sp>
      <p:pic>
        <p:nvPicPr>
          <p:cNvPr id="7" name="Content Placeholder 6" descr="fixes-16.jpg"/>
          <p:cNvPicPr>
            <a:picLocks noGrp="1" noChangeAspect="1"/>
          </p:cNvPicPr>
          <p:nvPr>
            <p:ph sz="half" idx="2"/>
          </p:nvPr>
        </p:nvPicPr>
        <p:blipFill>
          <a:blip r:embed="rId2">
            <a:extLst>
              <a:ext uri="{28A0092B-C50C-407E-A947-70E740481C1C}">
                <a14:useLocalDpi xmlns:a14="http://schemas.microsoft.com/office/drawing/2010/main" val="0"/>
              </a:ext>
            </a:extLst>
          </a:blip>
          <a:srcRect l="20442" r="20442"/>
          <a:stretch>
            <a:fillRect/>
          </a:stretch>
        </p:blipFill>
        <p:spPr/>
      </p:pic>
    </p:spTree>
    <p:extLst>
      <p:ext uri="{BB962C8B-B14F-4D97-AF65-F5344CB8AC3E}">
        <p14:creationId xmlns:p14="http://schemas.microsoft.com/office/powerpoint/2010/main" val="115582924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the Roof Off</a:t>
            </a:r>
            <a:endParaRPr lang="en-US" dirty="0"/>
          </a:p>
        </p:txBody>
      </p:sp>
      <p:sp>
        <p:nvSpPr>
          <p:cNvPr id="8" name="TextBox 7"/>
          <p:cNvSpPr txBox="1"/>
          <p:nvPr/>
        </p:nvSpPr>
        <p:spPr>
          <a:xfrm>
            <a:off x="5645727" y="6234545"/>
            <a:ext cx="3348183" cy="461665"/>
          </a:xfrm>
          <a:prstGeom prst="rect">
            <a:avLst/>
          </a:prstGeom>
          <a:noFill/>
        </p:spPr>
        <p:txBody>
          <a:bodyPr wrap="square" rtlCol="0">
            <a:spAutoFit/>
          </a:bodyPr>
          <a:lstStyle/>
          <a:p>
            <a:r>
              <a:rPr lang="en-US" sz="1200" i="1" dirty="0" smtClean="0">
                <a:latin typeface="Times New Roman"/>
                <a:cs typeface="Times New Roman"/>
              </a:rPr>
              <a:t>A Soldier’s Wife at Fort Niagara</a:t>
            </a:r>
            <a:r>
              <a:rPr lang="en-US" sz="1200" dirty="0" smtClean="0">
                <a:latin typeface="Times New Roman"/>
                <a:cs typeface="Times New Roman"/>
              </a:rPr>
              <a:t>.</a:t>
            </a:r>
            <a:endParaRPr lang="en-US" sz="1200" i="1" dirty="0" smtClean="0">
              <a:latin typeface="Times New Roman"/>
              <a:cs typeface="Times New Roman"/>
            </a:endParaRPr>
          </a:p>
          <a:p>
            <a:r>
              <a:rPr lang="en-US" sz="1200" dirty="0" smtClean="0">
                <a:latin typeface="Times New Roman"/>
                <a:cs typeface="Times New Roman"/>
              </a:rPr>
              <a:t>Photo by Simon St.Laurent, taken at Fort Niagara</a:t>
            </a:r>
            <a:endParaRPr lang="en-US" sz="1200" dirty="0">
              <a:latin typeface="Times New Roman"/>
              <a:cs typeface="Times New Roman"/>
            </a:endParaRPr>
          </a:p>
        </p:txBody>
      </p:sp>
      <p:pic>
        <p:nvPicPr>
          <p:cNvPr id="4" name="Content Placeholder 3" descr="fixes-7.jpg"/>
          <p:cNvPicPr>
            <a:picLocks noGrp="1" noChangeAspect="1"/>
          </p:cNvPicPr>
          <p:nvPr>
            <p:ph idx="1"/>
          </p:nvPr>
        </p:nvPicPr>
        <p:blipFill>
          <a:blip r:embed="rId3">
            <a:extLst>
              <a:ext uri="{28A0092B-C50C-407E-A947-70E740481C1C}">
                <a14:useLocalDpi xmlns:a14="http://schemas.microsoft.com/office/drawing/2010/main" val="0"/>
              </a:ext>
            </a:extLst>
          </a:blip>
          <a:srcRect t="9487" b="9487"/>
          <a:stretch>
            <a:fillRect/>
          </a:stretch>
        </p:blipFill>
        <p:spPr/>
      </p:pic>
    </p:spTree>
    <p:extLst>
      <p:ext uri="{BB962C8B-B14F-4D97-AF65-F5344CB8AC3E}">
        <p14:creationId xmlns:p14="http://schemas.microsoft.com/office/powerpoint/2010/main" val="411283198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Fort Niagara’s Secret Weapon</a:t>
            </a:r>
            <a:endParaRPr lang="en-US" dirty="0"/>
          </a:p>
        </p:txBody>
      </p:sp>
      <p:sp>
        <p:nvSpPr>
          <p:cNvPr id="3" name="Content Placeholder 2"/>
          <p:cNvSpPr>
            <a:spLocks noGrp="1"/>
          </p:cNvSpPr>
          <p:nvPr>
            <p:ph sz="half" idx="1"/>
          </p:nvPr>
        </p:nvSpPr>
        <p:spPr/>
        <p:txBody>
          <a:bodyPr/>
          <a:lstStyle/>
          <a:p>
            <a:r>
              <a:rPr lang="en-US" dirty="0" smtClean="0"/>
              <a:t>Shot </a:t>
            </a:r>
            <a:r>
              <a:rPr lang="en-US" dirty="0"/>
              <a:t>o</a:t>
            </a:r>
            <a:r>
              <a:rPr lang="en-US" dirty="0" smtClean="0"/>
              <a:t>ven heats cannonballs so they’ll still be hot on arrival.</a:t>
            </a:r>
          </a:p>
          <a:p>
            <a:r>
              <a:rPr lang="en-US" dirty="0" smtClean="0"/>
              <a:t>Much of Niagara-on-the-Lake burns.</a:t>
            </a:r>
            <a:endParaRPr lang="en-US" dirty="0"/>
          </a:p>
        </p:txBody>
      </p:sp>
      <p:sp>
        <p:nvSpPr>
          <p:cNvPr id="6" name="TextBox 5"/>
          <p:cNvSpPr txBox="1"/>
          <p:nvPr/>
        </p:nvSpPr>
        <p:spPr>
          <a:xfrm>
            <a:off x="6262256" y="6284429"/>
            <a:ext cx="2424544" cy="276999"/>
          </a:xfrm>
          <a:prstGeom prst="rect">
            <a:avLst/>
          </a:prstGeom>
          <a:noFill/>
        </p:spPr>
        <p:txBody>
          <a:bodyPr wrap="square" rtlCol="0">
            <a:spAutoFit/>
          </a:bodyPr>
          <a:lstStyle/>
          <a:p>
            <a:r>
              <a:rPr lang="en-US" sz="1200" dirty="0" smtClean="0">
                <a:latin typeface="Times New Roman"/>
                <a:cs typeface="Times New Roman"/>
              </a:rPr>
              <a:t>At Fort Niagara, Simon St.Laurent</a:t>
            </a:r>
            <a:endParaRPr lang="en-US" sz="1200" dirty="0">
              <a:latin typeface="Times New Roman"/>
              <a:cs typeface="Times New Roman"/>
            </a:endParaRPr>
          </a:p>
        </p:txBody>
      </p:sp>
      <p:pic>
        <p:nvPicPr>
          <p:cNvPr id="7" name="Content Placeholder 6" descr="fixes-6.jpg"/>
          <p:cNvPicPr>
            <a:picLocks noGrp="1" noChangeAspect="1"/>
          </p:cNvPicPr>
          <p:nvPr>
            <p:ph sz="half" idx="2"/>
          </p:nvPr>
        </p:nvPicPr>
        <p:blipFill>
          <a:blip r:embed="rId2">
            <a:extLst>
              <a:ext uri="{28A0092B-C50C-407E-A947-70E740481C1C}">
                <a14:useLocalDpi xmlns:a14="http://schemas.microsoft.com/office/drawing/2010/main" val="0"/>
              </a:ext>
            </a:extLst>
          </a:blip>
          <a:srcRect l="-18377" r="-18377"/>
          <a:stretch>
            <a:fillRect/>
          </a:stretch>
        </p:blipFill>
        <p:spPr>
          <a:xfrm>
            <a:off x="4648199" y="1246092"/>
            <a:ext cx="4495801" cy="5038337"/>
          </a:xfrm>
        </p:spPr>
      </p:pic>
    </p:spTree>
    <p:extLst>
      <p:ext uri="{BB962C8B-B14F-4D97-AF65-F5344CB8AC3E}">
        <p14:creationId xmlns:p14="http://schemas.microsoft.com/office/powerpoint/2010/main" val="302024234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093"/>
            <a:ext cx="8229600" cy="1143000"/>
          </a:xfrm>
        </p:spPr>
        <p:txBody>
          <a:bodyPr/>
          <a:lstStyle/>
          <a:p>
            <a:r>
              <a:rPr lang="en-US" dirty="0" smtClean="0"/>
              <a:t>Saving the Fort George Magazine</a:t>
            </a:r>
            <a:endParaRPr lang="en-US" dirty="0"/>
          </a:p>
        </p:txBody>
      </p:sp>
      <p:sp>
        <p:nvSpPr>
          <p:cNvPr id="5" name="TextBox 4"/>
          <p:cNvSpPr txBox="1"/>
          <p:nvPr/>
        </p:nvSpPr>
        <p:spPr>
          <a:xfrm>
            <a:off x="5449454" y="6234545"/>
            <a:ext cx="3544455" cy="276999"/>
          </a:xfrm>
          <a:prstGeom prst="rect">
            <a:avLst/>
          </a:prstGeom>
          <a:noFill/>
        </p:spPr>
        <p:txBody>
          <a:bodyPr wrap="square" rtlCol="0">
            <a:spAutoFit/>
          </a:bodyPr>
          <a:lstStyle/>
          <a:p>
            <a:r>
              <a:rPr lang="en-US" sz="1200" dirty="0" smtClean="0">
                <a:latin typeface="Times New Roman"/>
                <a:cs typeface="Times New Roman"/>
              </a:rPr>
              <a:t>Picture on display at Fort George</a:t>
            </a:r>
            <a:endParaRPr lang="en-US" sz="1200" dirty="0">
              <a:latin typeface="Times New Roman"/>
              <a:cs typeface="Times New Roman"/>
            </a:endParaRPr>
          </a:p>
        </p:txBody>
      </p:sp>
      <p:pic>
        <p:nvPicPr>
          <p:cNvPr id="6" name="Content Placeholder 5" descr="fixes-15.jpg"/>
          <p:cNvPicPr>
            <a:picLocks noGrp="1" noChangeAspect="1"/>
          </p:cNvPicPr>
          <p:nvPr>
            <p:ph idx="1"/>
          </p:nvPr>
        </p:nvPicPr>
        <p:blipFill>
          <a:blip r:embed="rId2">
            <a:extLst>
              <a:ext uri="{28A0092B-C50C-407E-A947-70E740481C1C}">
                <a14:useLocalDpi xmlns:a14="http://schemas.microsoft.com/office/drawing/2010/main" val="0"/>
              </a:ext>
            </a:extLst>
          </a:blip>
          <a:srcRect l="-24835" r="-24835"/>
          <a:stretch>
            <a:fillRect/>
          </a:stretch>
        </p:blipFill>
        <p:spPr/>
      </p:pic>
    </p:spTree>
    <p:extLst>
      <p:ext uri="{BB962C8B-B14F-4D97-AF65-F5344CB8AC3E}">
        <p14:creationId xmlns:p14="http://schemas.microsoft.com/office/powerpoint/2010/main" val="265025451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pm: No Reinforcements</a:t>
            </a:r>
            <a:endParaRPr lang="en-US" dirty="0"/>
          </a:p>
        </p:txBody>
      </p:sp>
      <p:sp>
        <p:nvSpPr>
          <p:cNvPr id="3" name="Content Placeholder 2"/>
          <p:cNvSpPr>
            <a:spLocks noGrp="1"/>
          </p:cNvSpPr>
          <p:nvPr>
            <p:ph idx="1"/>
          </p:nvPr>
        </p:nvSpPr>
        <p:spPr/>
        <p:txBody>
          <a:bodyPr>
            <a:normAutofit fontScale="92500"/>
          </a:bodyPr>
          <a:lstStyle/>
          <a:p>
            <a:r>
              <a:rPr lang="en-US" dirty="0" smtClean="0"/>
              <a:t>American militia won’t cross.  No new regulars.</a:t>
            </a:r>
          </a:p>
          <a:p>
            <a:r>
              <a:rPr lang="en-US" dirty="0" smtClean="0"/>
              <a:t>Wounded Lt. Col. Bloom crosses back, exhorts militia to cross.  Returns to battle alone.</a:t>
            </a:r>
          </a:p>
          <a:p>
            <a:r>
              <a:rPr lang="en-US" dirty="0" smtClean="0"/>
              <a:t>“All this transaction took place in fair view of two thousand militia on the opposite shore (poor dastardly wretches) who would not come to our assistance – had they come we might have held our ground…” – Jared </a:t>
            </a:r>
            <a:r>
              <a:rPr lang="en-US" dirty="0" err="1" smtClean="0"/>
              <a:t>Willson</a:t>
            </a:r>
            <a:r>
              <a:rPr lang="en-US" dirty="0" smtClean="0"/>
              <a:t>, 20</a:t>
            </a:r>
            <a:r>
              <a:rPr lang="en-US" baseline="30000" dirty="0" smtClean="0"/>
              <a:t>th</a:t>
            </a:r>
            <a:r>
              <a:rPr lang="en-US" dirty="0" smtClean="0"/>
              <a:t> Regiment</a:t>
            </a:r>
          </a:p>
          <a:p>
            <a:pPr marL="0" indent="0">
              <a:buNone/>
            </a:pPr>
            <a:endParaRPr lang="en-US" dirty="0"/>
          </a:p>
        </p:txBody>
      </p:sp>
    </p:spTree>
    <p:extLst>
      <p:ext uri="{BB962C8B-B14F-4D97-AF65-F5344CB8AC3E}">
        <p14:creationId xmlns:p14="http://schemas.microsoft.com/office/powerpoint/2010/main" val="125951288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pm: </a:t>
            </a:r>
            <a:r>
              <a:rPr lang="en-US" dirty="0" err="1" smtClean="0"/>
              <a:t>Sheaffe’s</a:t>
            </a:r>
            <a:r>
              <a:rPr lang="en-US" dirty="0" smtClean="0"/>
              <a:t> Approach</a:t>
            </a:r>
            <a:endParaRPr lang="en-US" dirty="0"/>
          </a:p>
        </p:txBody>
      </p:sp>
      <p:sp>
        <p:nvSpPr>
          <p:cNvPr id="4" name="Content Placeholder 3"/>
          <p:cNvSpPr>
            <a:spLocks noGrp="1"/>
          </p:cNvSpPr>
          <p:nvPr>
            <p:ph sz="half" idx="1"/>
          </p:nvPr>
        </p:nvSpPr>
        <p:spPr/>
        <p:txBody>
          <a:bodyPr/>
          <a:lstStyle/>
          <a:p>
            <a:r>
              <a:rPr lang="en-US" dirty="0" smtClean="0"/>
              <a:t>British General </a:t>
            </a:r>
            <a:r>
              <a:rPr lang="en-US" dirty="0" err="1" smtClean="0"/>
              <a:t>Sheaffe</a:t>
            </a:r>
            <a:r>
              <a:rPr lang="en-US" dirty="0" smtClean="0"/>
              <a:t> gathers troops, goes around to attack from south.</a:t>
            </a:r>
          </a:p>
          <a:p>
            <a:r>
              <a:rPr lang="en-US" dirty="0" smtClean="0"/>
              <a:t>British regulars (41</a:t>
            </a:r>
            <a:r>
              <a:rPr lang="en-US" baseline="30000" dirty="0" smtClean="0"/>
              <a:t>st</a:t>
            </a:r>
            <a:r>
              <a:rPr lang="en-US" dirty="0" smtClean="0"/>
              <a:t>) from north.</a:t>
            </a:r>
          </a:p>
          <a:p>
            <a:r>
              <a:rPr lang="en-US" dirty="0" smtClean="0"/>
              <a:t>Norton, regulars, and militia from west.</a:t>
            </a:r>
            <a:endParaRPr lang="en-US" dirty="0"/>
          </a:p>
        </p:txBody>
      </p:sp>
      <p:pic>
        <p:nvPicPr>
          <p:cNvPr id="10" name="Content Placeholder 9" descr="LQcloseup7.png"/>
          <p:cNvPicPr>
            <a:picLocks noGrp="1" noChangeAspect="1"/>
          </p:cNvPicPr>
          <p:nvPr>
            <p:ph sz="half" idx="2"/>
          </p:nvPr>
        </p:nvPicPr>
        <p:blipFill>
          <a:blip r:embed="rId2">
            <a:extLst>
              <a:ext uri="{28A0092B-C50C-407E-A947-70E740481C1C}">
                <a14:useLocalDpi xmlns:a14="http://schemas.microsoft.com/office/drawing/2010/main" val="0"/>
              </a:ext>
            </a:extLst>
          </a:blip>
          <a:srcRect l="9887" r="9887"/>
          <a:stretch>
            <a:fillRect/>
          </a:stretch>
        </p:blipFill>
        <p:spPr/>
      </p:pic>
      <p:sp>
        <p:nvSpPr>
          <p:cNvPr id="11" name="TextBox 10"/>
          <p:cNvSpPr txBox="1"/>
          <p:nvPr/>
        </p:nvSpPr>
        <p:spPr>
          <a:xfrm>
            <a:off x="6211456" y="6246090"/>
            <a:ext cx="2782454" cy="461665"/>
          </a:xfrm>
          <a:prstGeom prst="rect">
            <a:avLst/>
          </a:prstGeom>
          <a:noFill/>
        </p:spPr>
        <p:txBody>
          <a:bodyPr wrap="square" rtlCol="0">
            <a:spAutoFit/>
          </a:bodyPr>
          <a:lstStyle/>
          <a:p>
            <a:r>
              <a:rPr lang="en-US" sz="1200" dirty="0" smtClean="0">
                <a:latin typeface="Times New Roman"/>
                <a:cs typeface="Times New Roman"/>
              </a:rPr>
              <a:t>Map by Simon St.Laurent, loosely based on </a:t>
            </a:r>
            <a:r>
              <a:rPr lang="en-US" sz="1200" i="1" dirty="0" smtClean="0">
                <a:latin typeface="Times New Roman"/>
                <a:cs typeface="Times New Roman"/>
              </a:rPr>
              <a:t>A Very Brilliant Affair</a:t>
            </a:r>
            <a:r>
              <a:rPr lang="en-US" sz="1200" dirty="0" smtClean="0">
                <a:latin typeface="Times New Roman"/>
                <a:cs typeface="Times New Roman"/>
              </a:rPr>
              <a:t>, p. 190</a:t>
            </a:r>
            <a:endParaRPr lang="en-US" sz="1200" dirty="0">
              <a:latin typeface="Times New Roman"/>
              <a:cs typeface="Times New Roman"/>
            </a:endParaRPr>
          </a:p>
        </p:txBody>
      </p:sp>
    </p:spTree>
    <p:extLst>
      <p:ext uri="{BB962C8B-B14F-4D97-AF65-F5344CB8AC3E}">
        <p14:creationId xmlns:p14="http://schemas.microsoft.com/office/powerpoint/2010/main" val="63081985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Battle</a:t>
            </a:r>
            <a:endParaRPr lang="en-US" dirty="0"/>
          </a:p>
        </p:txBody>
      </p:sp>
      <p:pic>
        <p:nvPicPr>
          <p:cNvPr id="8" name="Content Placeholder 7" descr="BattleLines2Musta.jpg"/>
          <p:cNvPicPr>
            <a:picLocks noGrp="1" noChangeAspect="1"/>
          </p:cNvPicPr>
          <p:nvPr>
            <p:ph idx="1"/>
          </p:nvPr>
        </p:nvPicPr>
        <p:blipFill>
          <a:blip r:embed="rId2">
            <a:extLst>
              <a:ext uri="{28A0092B-C50C-407E-A947-70E740481C1C}">
                <a14:useLocalDpi xmlns:a14="http://schemas.microsoft.com/office/drawing/2010/main" val="0"/>
              </a:ext>
            </a:extLst>
          </a:blip>
          <a:srcRect l="-16467" r="-16467"/>
          <a:stretch>
            <a:fillRect/>
          </a:stretch>
        </p:blipFill>
        <p:spPr>
          <a:xfrm>
            <a:off x="-34925" y="1198563"/>
            <a:ext cx="9237663" cy="5211762"/>
          </a:xfrm>
        </p:spPr>
      </p:pic>
      <p:sp>
        <p:nvSpPr>
          <p:cNvPr id="9" name="TextBox 8"/>
          <p:cNvSpPr txBox="1"/>
          <p:nvPr/>
        </p:nvSpPr>
        <p:spPr>
          <a:xfrm>
            <a:off x="5753654" y="6402289"/>
            <a:ext cx="2129609" cy="461665"/>
          </a:xfrm>
          <a:prstGeom prst="rect">
            <a:avLst/>
          </a:prstGeom>
          <a:noFill/>
        </p:spPr>
        <p:txBody>
          <a:bodyPr wrap="none" rtlCol="0">
            <a:spAutoFit/>
          </a:bodyPr>
          <a:lstStyle/>
          <a:p>
            <a:r>
              <a:rPr lang="en-US" sz="1200" dirty="0" smtClean="0">
                <a:latin typeface="Times New Roman"/>
                <a:cs typeface="Times New Roman"/>
              </a:rPr>
              <a:t>Photo by Andres </a:t>
            </a:r>
            <a:r>
              <a:rPr lang="en-US" sz="1200" dirty="0" err="1" smtClean="0">
                <a:latin typeface="Times New Roman"/>
                <a:cs typeface="Times New Roman"/>
              </a:rPr>
              <a:t>Musta</a:t>
            </a:r>
            <a:r>
              <a:rPr lang="en-US" sz="1200" dirty="0" smtClean="0">
                <a:latin typeface="Times New Roman"/>
                <a:cs typeface="Times New Roman"/>
              </a:rPr>
              <a:t> at 2012</a:t>
            </a:r>
            <a:br>
              <a:rPr lang="en-US" sz="1200" dirty="0" smtClean="0">
                <a:latin typeface="Times New Roman"/>
                <a:cs typeface="Times New Roman"/>
              </a:rPr>
            </a:br>
            <a:r>
              <a:rPr lang="en-US" sz="1200" dirty="0" smtClean="0">
                <a:latin typeface="Times New Roman"/>
                <a:cs typeface="Times New Roman"/>
              </a:rPr>
              <a:t>reenactment. (CC license)</a:t>
            </a:r>
            <a:endParaRPr lang="en-US" sz="1200" dirty="0">
              <a:latin typeface="Times New Roman"/>
              <a:cs typeface="Times New Roman"/>
            </a:endParaRPr>
          </a:p>
        </p:txBody>
      </p:sp>
    </p:spTree>
    <p:extLst>
      <p:ext uri="{BB962C8B-B14F-4D97-AF65-F5344CB8AC3E}">
        <p14:creationId xmlns:p14="http://schemas.microsoft.com/office/powerpoint/2010/main" val="15443464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DeWitt Clinton (1769-1828)</a:t>
            </a:r>
            <a:endParaRPr lang="en-US" dirty="0"/>
          </a:p>
        </p:txBody>
      </p:sp>
      <p:sp>
        <p:nvSpPr>
          <p:cNvPr id="3" name="Content Placeholder 2"/>
          <p:cNvSpPr>
            <a:spLocks noGrp="1"/>
          </p:cNvSpPr>
          <p:nvPr>
            <p:ph sz="half" idx="1"/>
          </p:nvPr>
        </p:nvSpPr>
        <p:spPr>
          <a:xfrm>
            <a:off x="314019" y="1600200"/>
            <a:ext cx="4311073" cy="4525963"/>
          </a:xfrm>
        </p:spPr>
        <p:txBody>
          <a:bodyPr>
            <a:normAutofit lnSpcReduction="10000"/>
          </a:bodyPr>
          <a:lstStyle/>
          <a:p>
            <a:r>
              <a:rPr lang="en-US" dirty="0" smtClean="0"/>
              <a:t>Democratic-Republican rival to Tompkins</a:t>
            </a:r>
          </a:p>
          <a:p>
            <a:r>
              <a:rPr lang="en-US" dirty="0" smtClean="0"/>
              <a:t>Ran for President as Federalist in 1812, lost to James Madison 89 electoral votes to 128</a:t>
            </a:r>
          </a:p>
          <a:p>
            <a:r>
              <a:rPr lang="en-US" dirty="0" smtClean="0"/>
              <a:t>Elected Governor when Tompkins elected Vice-President</a:t>
            </a:r>
          </a:p>
          <a:p>
            <a:r>
              <a:rPr lang="en-US" dirty="0" smtClean="0"/>
              <a:t>Famous for Erie Canal</a:t>
            </a:r>
            <a:endParaRPr lang="en-US" dirty="0"/>
          </a:p>
        </p:txBody>
      </p:sp>
      <p:pic>
        <p:nvPicPr>
          <p:cNvPr id="5" name="Content Placeholder 4" descr="DeWitt_Clinton_by_Rembrandt_Peale.jpg"/>
          <p:cNvPicPr>
            <a:picLocks noGrp="1" noChangeAspect="1"/>
          </p:cNvPicPr>
          <p:nvPr>
            <p:ph sz="half" idx="2"/>
          </p:nvPr>
        </p:nvPicPr>
        <p:blipFill>
          <a:blip r:embed="rId2">
            <a:extLst>
              <a:ext uri="{28A0092B-C50C-407E-A947-70E740481C1C}">
                <a14:useLocalDpi xmlns:a14="http://schemas.microsoft.com/office/drawing/2010/main" val="0"/>
              </a:ext>
            </a:extLst>
          </a:blip>
          <a:srcRect t="5383" b="5383"/>
          <a:stretch>
            <a:fillRect/>
          </a:stretch>
        </p:blipFill>
        <p:spPr>
          <a:xfrm>
            <a:off x="4513617" y="1600200"/>
            <a:ext cx="4480293" cy="5020958"/>
          </a:xfrm>
        </p:spPr>
      </p:pic>
      <p:sp>
        <p:nvSpPr>
          <p:cNvPr id="6" name="TextBox 5"/>
          <p:cNvSpPr txBox="1"/>
          <p:nvPr/>
        </p:nvSpPr>
        <p:spPr>
          <a:xfrm>
            <a:off x="2477611" y="6312784"/>
            <a:ext cx="2147481" cy="461665"/>
          </a:xfrm>
          <a:prstGeom prst="rect">
            <a:avLst/>
          </a:prstGeom>
          <a:noFill/>
        </p:spPr>
        <p:txBody>
          <a:bodyPr wrap="square" rtlCol="0">
            <a:spAutoFit/>
          </a:bodyPr>
          <a:lstStyle/>
          <a:p>
            <a:r>
              <a:rPr lang="en-US" sz="1200" dirty="0">
                <a:latin typeface="Times New Roman"/>
                <a:cs typeface="Times New Roman"/>
              </a:rPr>
              <a:t>Rembrandt Peale's portrait </a:t>
            </a:r>
            <a:r>
              <a:rPr lang="en-US" sz="1200" dirty="0" smtClean="0">
                <a:latin typeface="Times New Roman"/>
                <a:cs typeface="Times New Roman"/>
              </a:rPr>
              <a:t>of DeWitt Clinton, 1823.</a:t>
            </a:r>
            <a:endParaRPr lang="en-US" sz="1200" dirty="0">
              <a:latin typeface="Times New Roman"/>
              <a:cs typeface="Times New Roman"/>
            </a:endParaRPr>
          </a:p>
        </p:txBody>
      </p:sp>
    </p:spTree>
    <p:extLst>
      <p:ext uri="{BB962C8B-B14F-4D97-AF65-F5344CB8AC3E}">
        <p14:creationId xmlns:p14="http://schemas.microsoft.com/office/powerpoint/2010/main" val="226744773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4 pm: Surrender</a:t>
            </a:r>
            <a:endParaRPr lang="en-US" dirty="0"/>
          </a:p>
        </p:txBody>
      </p:sp>
      <p:sp>
        <p:nvSpPr>
          <p:cNvPr id="5" name="Content Placeholder 4"/>
          <p:cNvSpPr>
            <a:spLocks noGrp="1"/>
          </p:cNvSpPr>
          <p:nvPr>
            <p:ph sz="half" idx="1"/>
          </p:nvPr>
        </p:nvSpPr>
        <p:spPr/>
        <p:txBody>
          <a:bodyPr/>
          <a:lstStyle/>
          <a:p>
            <a:r>
              <a:rPr lang="en-US" dirty="0" smtClean="0"/>
              <a:t>Americans forced down to original beachhead</a:t>
            </a:r>
          </a:p>
          <a:p>
            <a:r>
              <a:rPr lang="en-US" dirty="0" smtClean="0"/>
              <a:t>In chaos of battle, takes three attempts to surrender.</a:t>
            </a:r>
          </a:p>
          <a:p>
            <a:endParaRPr lang="en-US" dirty="0"/>
          </a:p>
        </p:txBody>
      </p:sp>
      <p:pic>
        <p:nvPicPr>
          <p:cNvPr id="9" name="Content Placeholder 8" descr="LQcloseup8.png"/>
          <p:cNvPicPr>
            <a:picLocks noGrp="1" noChangeAspect="1"/>
          </p:cNvPicPr>
          <p:nvPr>
            <p:ph sz="half" idx="2"/>
          </p:nvPr>
        </p:nvPicPr>
        <p:blipFill>
          <a:blip r:embed="rId2">
            <a:extLst>
              <a:ext uri="{28A0092B-C50C-407E-A947-70E740481C1C}">
                <a14:useLocalDpi xmlns:a14="http://schemas.microsoft.com/office/drawing/2010/main" val="0"/>
              </a:ext>
            </a:extLst>
          </a:blip>
          <a:srcRect l="12820" r="12820"/>
          <a:stretch>
            <a:fillRect/>
          </a:stretch>
        </p:blipFill>
        <p:spPr/>
      </p:pic>
      <p:sp>
        <p:nvSpPr>
          <p:cNvPr id="10" name="TextBox 9"/>
          <p:cNvSpPr txBox="1"/>
          <p:nvPr/>
        </p:nvSpPr>
        <p:spPr>
          <a:xfrm>
            <a:off x="6176818" y="6234545"/>
            <a:ext cx="2817091" cy="461665"/>
          </a:xfrm>
          <a:prstGeom prst="rect">
            <a:avLst/>
          </a:prstGeom>
          <a:noFill/>
        </p:spPr>
        <p:txBody>
          <a:bodyPr wrap="square" rtlCol="0">
            <a:spAutoFit/>
          </a:bodyPr>
          <a:lstStyle/>
          <a:p>
            <a:r>
              <a:rPr lang="en-US" sz="1200" dirty="0" smtClean="0">
                <a:latin typeface="Times New Roman"/>
                <a:cs typeface="Times New Roman"/>
              </a:rPr>
              <a:t>Map by Simon St.Laurent, loosely based on </a:t>
            </a:r>
            <a:r>
              <a:rPr lang="en-US" sz="1200" i="1" dirty="0" smtClean="0">
                <a:latin typeface="Times New Roman"/>
                <a:cs typeface="Times New Roman"/>
              </a:rPr>
              <a:t>A Very Brilliant Affair</a:t>
            </a:r>
            <a:r>
              <a:rPr lang="en-US" sz="1200" dirty="0" smtClean="0">
                <a:latin typeface="Times New Roman"/>
                <a:cs typeface="Times New Roman"/>
              </a:rPr>
              <a:t>, p. 190</a:t>
            </a:r>
            <a:endParaRPr lang="en-US" sz="1200" dirty="0">
              <a:latin typeface="Times New Roman"/>
              <a:cs typeface="Times New Roman"/>
            </a:endParaRPr>
          </a:p>
        </p:txBody>
      </p:sp>
    </p:spTree>
    <p:extLst>
      <p:ext uri="{BB962C8B-B14F-4D97-AF65-F5344CB8AC3E}">
        <p14:creationId xmlns:p14="http://schemas.microsoft.com/office/powerpoint/2010/main" val="137919050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Troops in the Battle?</a:t>
            </a:r>
            <a:endParaRPr lang="en-US" dirty="0"/>
          </a:p>
        </p:txBody>
      </p:sp>
      <p:sp>
        <p:nvSpPr>
          <p:cNvPr id="3" name="Content Placeholder 2"/>
          <p:cNvSpPr>
            <a:spLocks noGrp="1"/>
          </p:cNvSpPr>
          <p:nvPr>
            <p:ph idx="1"/>
          </p:nvPr>
        </p:nvSpPr>
        <p:spPr/>
        <p:txBody>
          <a:bodyPr numCol="2"/>
          <a:lstStyle/>
          <a:p>
            <a:pPr marL="0" indent="0">
              <a:buNone/>
            </a:pPr>
            <a:r>
              <a:rPr lang="en-US" dirty="0" err="1" smtClean="0"/>
              <a:t>Malcomson</a:t>
            </a:r>
            <a:r>
              <a:rPr lang="en-US" dirty="0" smtClean="0"/>
              <a:t> estimates: </a:t>
            </a:r>
            <a:endParaRPr lang="en-US" dirty="0"/>
          </a:p>
          <a:p>
            <a:r>
              <a:rPr lang="en-US" dirty="0" smtClean="0"/>
              <a:t>American</a:t>
            </a:r>
          </a:p>
          <a:p>
            <a:pPr marL="400050" lvl="1" indent="0">
              <a:buNone/>
            </a:pPr>
            <a:r>
              <a:rPr lang="en-US" dirty="0" smtClean="0"/>
              <a:t>613 regulars crossed</a:t>
            </a:r>
          </a:p>
          <a:p>
            <a:pPr marL="400050" lvl="1" indent="0">
              <a:buNone/>
            </a:pPr>
            <a:r>
              <a:rPr lang="en-US" dirty="0" smtClean="0"/>
              <a:t>371 NY militia crossed</a:t>
            </a:r>
          </a:p>
          <a:p>
            <a:pPr marL="400050" lvl="1" indent="0">
              <a:buNone/>
            </a:pPr>
            <a:r>
              <a:rPr lang="en-US" dirty="0" smtClean="0"/>
              <a:t>369 NY militia possible</a:t>
            </a:r>
          </a:p>
          <a:p>
            <a:pPr marL="400050" lvl="1" indent="0">
              <a:buNone/>
            </a:pPr>
            <a:r>
              <a:rPr lang="en-US" dirty="0"/>
              <a:t>103 regular artillery</a:t>
            </a:r>
          </a:p>
          <a:p>
            <a:pPr marL="400050" lvl="1" indent="0">
              <a:buNone/>
            </a:pPr>
            <a:r>
              <a:rPr lang="en-US" dirty="0" smtClean="0"/>
              <a:t>71 militia artillery</a:t>
            </a:r>
          </a:p>
          <a:p>
            <a:pPr marL="400050" lvl="1" indent="0">
              <a:buNone/>
            </a:pPr>
            <a:r>
              <a:rPr lang="en-US" dirty="0" smtClean="0"/>
              <a:t> Total around 1530</a:t>
            </a:r>
          </a:p>
          <a:p>
            <a:pPr marL="0" indent="0">
              <a:buNone/>
            </a:pPr>
            <a:endParaRPr lang="en-US" dirty="0" smtClean="0"/>
          </a:p>
          <a:p>
            <a:r>
              <a:rPr lang="en-US" dirty="0" smtClean="0"/>
              <a:t>British</a:t>
            </a:r>
          </a:p>
          <a:p>
            <a:pPr marL="400050" lvl="1" indent="0">
              <a:buNone/>
            </a:pPr>
            <a:r>
              <a:rPr lang="en-US" dirty="0" smtClean="0"/>
              <a:t>613 regulars</a:t>
            </a:r>
          </a:p>
          <a:p>
            <a:pPr marL="400050" lvl="1" indent="0">
              <a:buNone/>
            </a:pPr>
            <a:r>
              <a:rPr lang="en-US" dirty="0" smtClean="0"/>
              <a:t>613 militia</a:t>
            </a:r>
          </a:p>
          <a:p>
            <a:pPr marL="400050" lvl="1" indent="0">
              <a:buNone/>
            </a:pPr>
            <a:r>
              <a:rPr lang="en-US" dirty="0" smtClean="0"/>
              <a:t>40 regular artillery</a:t>
            </a:r>
          </a:p>
          <a:p>
            <a:pPr marL="400050" lvl="1" indent="0">
              <a:buNone/>
            </a:pPr>
            <a:r>
              <a:rPr lang="en-US" dirty="0" smtClean="0"/>
              <a:t>40 militia artillery</a:t>
            </a:r>
          </a:p>
          <a:p>
            <a:pPr marL="400050" lvl="1" indent="0">
              <a:buNone/>
            </a:pPr>
            <a:r>
              <a:rPr lang="en-US" dirty="0"/>
              <a:t>1</a:t>
            </a:r>
            <a:r>
              <a:rPr lang="en-US" dirty="0" smtClean="0"/>
              <a:t>00 Grand River Nations</a:t>
            </a:r>
          </a:p>
          <a:p>
            <a:pPr marL="400050" lvl="1" indent="0">
              <a:buNone/>
            </a:pPr>
            <a:r>
              <a:rPr lang="en-US" dirty="0" smtClean="0"/>
              <a:t>1366 total</a:t>
            </a:r>
          </a:p>
          <a:p>
            <a:endParaRPr lang="en-US" dirty="0" smtClean="0"/>
          </a:p>
          <a:p>
            <a:endParaRPr lang="en-US" dirty="0" smtClean="0"/>
          </a:p>
        </p:txBody>
      </p:sp>
    </p:spTree>
    <p:extLst>
      <p:ext uri="{BB962C8B-B14F-4D97-AF65-F5344CB8AC3E}">
        <p14:creationId xmlns:p14="http://schemas.microsoft.com/office/powerpoint/2010/main" val="224786220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5601"/>
          </a:xfrm>
        </p:spPr>
        <p:txBody>
          <a:bodyPr/>
          <a:lstStyle/>
          <a:p>
            <a:r>
              <a:rPr lang="en-US" dirty="0" smtClean="0"/>
              <a:t>Aftermath</a:t>
            </a:r>
            <a:endParaRPr lang="en-US" dirty="0"/>
          </a:p>
        </p:txBody>
      </p:sp>
      <p:sp>
        <p:nvSpPr>
          <p:cNvPr id="3" name="Content Placeholder 2"/>
          <p:cNvSpPr>
            <a:spLocks noGrp="1"/>
          </p:cNvSpPr>
          <p:nvPr>
            <p:ph idx="1"/>
          </p:nvPr>
        </p:nvSpPr>
        <p:spPr>
          <a:xfrm>
            <a:off x="457200" y="1150239"/>
            <a:ext cx="8229600" cy="5707761"/>
          </a:xfrm>
        </p:spPr>
        <p:txBody>
          <a:bodyPr>
            <a:normAutofit fontScale="85000" lnSpcReduction="20000"/>
          </a:bodyPr>
          <a:lstStyle/>
          <a:p>
            <a:pPr marL="0" indent="0">
              <a:buNone/>
            </a:pPr>
            <a:r>
              <a:rPr lang="en-US" dirty="0"/>
              <a:t>“Not seeing his townsman, Stephen B. June, among the prisoners, Captain Ellis went back on the battle field to look him up, and after searching found him very severely wounded by a ball which had entered his mouth and passed out of the back of his neck, just below the base of the skull, fortunately missing the spinal cord. </a:t>
            </a:r>
            <a:r>
              <a:rPr lang="en-US" dirty="0" smtClean="0"/>
              <a:t/>
            </a:r>
            <a:br>
              <a:rPr lang="en-US" dirty="0" smtClean="0"/>
            </a:br>
            <a:r>
              <a:rPr lang="en-US" dirty="0" smtClean="0"/>
              <a:t/>
            </a:r>
            <a:br>
              <a:rPr lang="en-US" dirty="0" smtClean="0"/>
            </a:br>
            <a:r>
              <a:rPr lang="en-US" dirty="0" smtClean="0"/>
              <a:t>Finding </a:t>
            </a:r>
            <a:r>
              <a:rPr lang="en-US" dirty="0"/>
              <a:t>that June was alive and still conscious, although fearfully wounded, Captain Ellis asked him which it was now, "Death, Hell, or Canada," to which the wounded soldier feebly but firmly replied: "I can't tell quite yet, Captain, which it is, but when the British bullet struck me I thought I had them all three at once." June lived to return home and, if we are not mistaken, some of his family descendants are still inhabitants of the town.” </a:t>
            </a:r>
            <a:br>
              <a:rPr lang="en-US" dirty="0"/>
            </a:br>
            <a:r>
              <a:rPr lang="en-US" dirty="0" smtClean="0"/>
              <a:t>– </a:t>
            </a:r>
            <a:r>
              <a:rPr lang="en-US" dirty="0"/>
              <a:t>Goodrich, </a:t>
            </a:r>
            <a:r>
              <a:rPr lang="en-US" dirty="0" smtClean="0"/>
              <a:t>32-3</a:t>
            </a:r>
            <a:endParaRPr lang="en-US" dirty="0"/>
          </a:p>
          <a:p>
            <a:pPr marL="0" indent="0">
              <a:buNone/>
            </a:pPr>
            <a:endParaRPr lang="en-US" dirty="0"/>
          </a:p>
        </p:txBody>
      </p:sp>
    </p:spTree>
    <p:extLst>
      <p:ext uri="{BB962C8B-B14F-4D97-AF65-F5344CB8AC3E}">
        <p14:creationId xmlns:p14="http://schemas.microsoft.com/office/powerpoint/2010/main" val="226472593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Casualties?</a:t>
            </a:r>
            <a:endParaRPr lang="en-US" dirty="0"/>
          </a:p>
        </p:txBody>
      </p:sp>
      <p:sp>
        <p:nvSpPr>
          <p:cNvPr id="3" name="Content Placeholder 2"/>
          <p:cNvSpPr>
            <a:spLocks noGrp="1"/>
          </p:cNvSpPr>
          <p:nvPr>
            <p:ph idx="1"/>
          </p:nvPr>
        </p:nvSpPr>
        <p:spPr/>
        <p:txBody>
          <a:bodyPr numCol="1"/>
          <a:lstStyle/>
          <a:p>
            <a:r>
              <a:rPr lang="en-US" dirty="0" smtClean="0"/>
              <a:t>60 known American dead, 170 wounded.</a:t>
            </a:r>
          </a:p>
          <a:p>
            <a:r>
              <a:rPr lang="en-US" dirty="0" smtClean="0"/>
              <a:t>436 American regulars captured, 489 militia.</a:t>
            </a:r>
          </a:p>
          <a:p>
            <a:r>
              <a:rPr lang="en-US" dirty="0" smtClean="0"/>
              <a:t>20 British dead, 85 wounded.</a:t>
            </a:r>
          </a:p>
          <a:p>
            <a:r>
              <a:rPr lang="en-US" dirty="0" smtClean="0"/>
              <a:t>5 Grand River Nations militia killed, many wounded (including John Norton).</a:t>
            </a:r>
          </a:p>
          <a:p>
            <a:endParaRPr lang="en-US" dirty="0"/>
          </a:p>
          <a:p>
            <a:r>
              <a:rPr lang="en-US" dirty="0" smtClean="0"/>
              <a:t>Isaac Brock</a:t>
            </a:r>
          </a:p>
        </p:txBody>
      </p:sp>
    </p:spTree>
    <p:extLst>
      <p:ext uri="{BB962C8B-B14F-4D97-AF65-F5344CB8AC3E}">
        <p14:creationId xmlns:p14="http://schemas.microsoft.com/office/powerpoint/2010/main" val="426171098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Parole and Continuation</a:t>
            </a:r>
            <a:endParaRPr lang="en-US" dirty="0"/>
          </a:p>
        </p:txBody>
      </p:sp>
      <p:sp>
        <p:nvSpPr>
          <p:cNvPr id="3" name="Content Placeholder 2"/>
          <p:cNvSpPr>
            <a:spLocks noGrp="1"/>
          </p:cNvSpPr>
          <p:nvPr>
            <p:ph idx="1"/>
          </p:nvPr>
        </p:nvSpPr>
        <p:spPr/>
        <p:txBody>
          <a:bodyPr>
            <a:normAutofit lnSpcReduction="10000"/>
          </a:bodyPr>
          <a:lstStyle/>
          <a:p>
            <a:r>
              <a:rPr lang="en-US" dirty="0" smtClean="0"/>
              <a:t>Militia (including 40 Dryden men) paroled quickly with a promise not to fight until exchanged for British prisoners.</a:t>
            </a:r>
          </a:p>
          <a:p>
            <a:r>
              <a:rPr lang="en-US" dirty="0" smtClean="0"/>
              <a:t>Governor Tompkins arrives October 23</a:t>
            </a:r>
            <a:r>
              <a:rPr lang="en-US" baseline="30000" dirty="0" smtClean="0"/>
              <a:t>rd</a:t>
            </a:r>
            <a:r>
              <a:rPr lang="en-US" dirty="0" smtClean="0"/>
              <a:t>.</a:t>
            </a:r>
          </a:p>
          <a:p>
            <a:r>
              <a:rPr lang="en-US" dirty="0" smtClean="0"/>
              <a:t>Brigadier General Alexander Smyth (regular) takes command of the Niagara.</a:t>
            </a:r>
          </a:p>
          <a:p>
            <a:r>
              <a:rPr lang="en-US" dirty="0" smtClean="0"/>
              <a:t>Truce until November 20</a:t>
            </a:r>
            <a:r>
              <a:rPr lang="en-US" baseline="30000" dirty="0" smtClean="0"/>
              <a:t>th</a:t>
            </a:r>
            <a:r>
              <a:rPr lang="en-US" dirty="0" smtClean="0"/>
              <a:t>.</a:t>
            </a:r>
          </a:p>
          <a:p>
            <a:r>
              <a:rPr lang="en-US" dirty="0" smtClean="0"/>
              <a:t>Smyth’s attempts on Fort Erie and Chippewa fail November 28</a:t>
            </a:r>
            <a:r>
              <a:rPr lang="en-US" baseline="30000" dirty="0" smtClean="0"/>
              <a:t>th</a:t>
            </a:r>
            <a:r>
              <a:rPr lang="en-US" dirty="0" smtClean="0"/>
              <a:t> and 30</a:t>
            </a:r>
            <a:r>
              <a:rPr lang="en-US" baseline="30000" dirty="0" smtClean="0"/>
              <a:t>th</a:t>
            </a:r>
            <a:r>
              <a:rPr lang="en-US" dirty="0" smtClean="0"/>
              <a:t>.</a:t>
            </a:r>
            <a:endParaRPr lang="en-US" dirty="0"/>
          </a:p>
        </p:txBody>
      </p:sp>
    </p:spTree>
    <p:extLst>
      <p:ext uri="{BB962C8B-B14F-4D97-AF65-F5344CB8AC3E}">
        <p14:creationId xmlns:p14="http://schemas.microsoft.com/office/powerpoint/2010/main" val="322477941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Governor’s Race, 1813</a:t>
            </a:r>
            <a:endParaRPr lang="en-US" dirty="0"/>
          </a:p>
        </p:txBody>
      </p:sp>
      <p:sp>
        <p:nvSpPr>
          <p:cNvPr id="3" name="Content Placeholder 2"/>
          <p:cNvSpPr>
            <a:spLocks noGrp="1"/>
          </p:cNvSpPr>
          <p:nvPr>
            <p:ph idx="1"/>
          </p:nvPr>
        </p:nvSpPr>
        <p:spPr/>
        <p:txBody>
          <a:bodyPr>
            <a:normAutofit/>
          </a:bodyPr>
          <a:lstStyle/>
          <a:p>
            <a:r>
              <a:rPr lang="en-US" sz="6000" dirty="0" smtClean="0"/>
              <a:t>Tompkins:         43,324</a:t>
            </a:r>
          </a:p>
          <a:p>
            <a:r>
              <a:rPr lang="en-US" sz="6000" dirty="0"/>
              <a:t>Van Rensselaer: 39,718</a:t>
            </a:r>
          </a:p>
        </p:txBody>
      </p:sp>
    </p:spTree>
    <p:extLst>
      <p:ext uri="{BB962C8B-B14F-4D97-AF65-F5344CB8AC3E}">
        <p14:creationId xmlns:p14="http://schemas.microsoft.com/office/powerpoint/2010/main" val="284197233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Niagara: 1813</a:t>
            </a:r>
            <a:endParaRPr lang="en-US" dirty="0"/>
          </a:p>
        </p:txBody>
      </p:sp>
      <p:sp>
        <p:nvSpPr>
          <p:cNvPr id="3" name="Content Placeholder 2"/>
          <p:cNvSpPr>
            <a:spLocks noGrp="1"/>
          </p:cNvSpPr>
          <p:nvPr>
            <p:ph idx="1"/>
          </p:nvPr>
        </p:nvSpPr>
        <p:spPr/>
        <p:txBody>
          <a:bodyPr>
            <a:normAutofit lnSpcReduction="10000"/>
          </a:bodyPr>
          <a:lstStyle/>
          <a:p>
            <a:r>
              <a:rPr lang="en-US" dirty="0" smtClean="0"/>
              <a:t>May: Americans take Fort George and Fort Erie, control western shore.</a:t>
            </a:r>
          </a:p>
          <a:p>
            <a:r>
              <a:rPr lang="en-US" dirty="0" smtClean="0"/>
              <a:t>June: British/Canadian victories at </a:t>
            </a:r>
            <a:r>
              <a:rPr lang="en-US" dirty="0" err="1" smtClean="0"/>
              <a:t>Stoney</a:t>
            </a:r>
            <a:r>
              <a:rPr lang="en-US" dirty="0" smtClean="0"/>
              <a:t> Creek and Beaver Dams halt American momentum.</a:t>
            </a:r>
          </a:p>
          <a:p>
            <a:r>
              <a:rPr lang="en-US" dirty="0" smtClean="0"/>
              <a:t>December: Americans abandon Fort George, Fort Erie.  British take Fort Niagara, burn American settlements from Lewiston to Buffalo.</a:t>
            </a:r>
          </a:p>
          <a:p>
            <a:endParaRPr lang="en-US" dirty="0" smtClean="0"/>
          </a:p>
          <a:p>
            <a:pPr marL="0" indent="0">
              <a:buNone/>
            </a:pPr>
            <a:endParaRPr lang="en-US" dirty="0"/>
          </a:p>
        </p:txBody>
      </p:sp>
    </p:spTree>
    <p:extLst>
      <p:ext uri="{BB962C8B-B14F-4D97-AF65-F5344CB8AC3E}">
        <p14:creationId xmlns:p14="http://schemas.microsoft.com/office/powerpoint/2010/main" val="333294511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Niagara: 1814</a:t>
            </a:r>
            <a:endParaRPr lang="en-US" dirty="0"/>
          </a:p>
        </p:txBody>
      </p:sp>
      <p:sp>
        <p:nvSpPr>
          <p:cNvPr id="4" name="Content Placeholder 3"/>
          <p:cNvSpPr>
            <a:spLocks noGrp="1"/>
          </p:cNvSpPr>
          <p:nvPr>
            <p:ph sz="half" idx="1"/>
          </p:nvPr>
        </p:nvSpPr>
        <p:spPr>
          <a:xfrm>
            <a:off x="215646" y="1600200"/>
            <a:ext cx="4280154" cy="4525963"/>
          </a:xfrm>
        </p:spPr>
        <p:txBody>
          <a:bodyPr>
            <a:normAutofit lnSpcReduction="10000"/>
          </a:bodyPr>
          <a:lstStyle/>
          <a:p>
            <a:r>
              <a:rPr lang="en-US" dirty="0" smtClean="0"/>
              <a:t>July: </a:t>
            </a:r>
            <a:r>
              <a:rPr lang="en-US" dirty="0"/>
              <a:t>Americans retake Fort </a:t>
            </a:r>
            <a:r>
              <a:rPr lang="en-US" dirty="0" smtClean="0"/>
              <a:t>Erie</a:t>
            </a:r>
          </a:p>
          <a:p>
            <a:r>
              <a:rPr lang="en-US" dirty="0" smtClean="0"/>
              <a:t>July: British and Canadians halt Americans at Battle of Lundy’s Lane</a:t>
            </a:r>
          </a:p>
          <a:p>
            <a:r>
              <a:rPr lang="en-US" dirty="0" smtClean="0"/>
              <a:t>August: Americans withstand siege of Fort Erie</a:t>
            </a:r>
            <a:endParaRPr lang="en-US" dirty="0"/>
          </a:p>
          <a:p>
            <a:r>
              <a:rPr lang="en-US" dirty="0" smtClean="0"/>
              <a:t>November: </a:t>
            </a:r>
            <a:r>
              <a:rPr lang="en-US" dirty="0"/>
              <a:t>Americans evacuate Fort Erie.</a:t>
            </a:r>
          </a:p>
          <a:p>
            <a:endParaRPr lang="en-US" dirty="0"/>
          </a:p>
        </p:txBody>
      </p:sp>
      <p:pic>
        <p:nvPicPr>
          <p:cNvPr id="6" name="Content Placeholder 5" descr="Battle_of_Lundys_Lane.jpg"/>
          <p:cNvPicPr>
            <a:picLocks noGrp="1" noChangeAspect="1"/>
          </p:cNvPicPr>
          <p:nvPr>
            <p:ph sz="half" idx="2"/>
          </p:nvPr>
        </p:nvPicPr>
        <p:blipFill>
          <a:blip r:embed="rId2">
            <a:extLst>
              <a:ext uri="{28A0092B-C50C-407E-A947-70E740481C1C}">
                <a14:useLocalDpi xmlns:a14="http://schemas.microsoft.com/office/drawing/2010/main" val="0"/>
              </a:ext>
            </a:extLst>
          </a:blip>
          <a:srcRect l="19523" r="19523"/>
          <a:stretch>
            <a:fillRect/>
          </a:stretch>
        </p:blipFill>
        <p:spPr/>
      </p:pic>
      <p:sp>
        <p:nvSpPr>
          <p:cNvPr id="7" name="TextBox 6"/>
          <p:cNvSpPr txBox="1"/>
          <p:nvPr/>
        </p:nvSpPr>
        <p:spPr>
          <a:xfrm>
            <a:off x="5969000" y="6211669"/>
            <a:ext cx="3175000" cy="276999"/>
          </a:xfrm>
          <a:prstGeom prst="rect">
            <a:avLst/>
          </a:prstGeom>
          <a:noFill/>
        </p:spPr>
        <p:txBody>
          <a:bodyPr wrap="square" rtlCol="0">
            <a:spAutoFit/>
          </a:bodyPr>
          <a:lstStyle/>
          <a:p>
            <a:r>
              <a:rPr lang="en-US" sz="1200" dirty="0">
                <a:latin typeface="Times New Roman"/>
                <a:cs typeface="Times New Roman"/>
              </a:rPr>
              <a:t>American Infantry </a:t>
            </a:r>
            <a:r>
              <a:rPr lang="en-US" sz="1200" dirty="0" smtClean="0">
                <a:latin typeface="Times New Roman"/>
                <a:cs typeface="Times New Roman"/>
              </a:rPr>
              <a:t>attacks, Lundy’s Lane</a:t>
            </a:r>
            <a:endParaRPr lang="en-US" sz="1200" dirty="0">
              <a:latin typeface="Times New Roman"/>
              <a:cs typeface="Times New Roman"/>
            </a:endParaRPr>
          </a:p>
        </p:txBody>
      </p:sp>
    </p:spTree>
    <p:extLst>
      <p:ext uri="{BB962C8B-B14F-4D97-AF65-F5344CB8AC3E}">
        <p14:creationId xmlns:p14="http://schemas.microsoft.com/office/powerpoint/2010/main" val="397874113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 on the St. Lawrence</a:t>
            </a:r>
            <a:endParaRPr lang="en-US" dirty="0"/>
          </a:p>
        </p:txBody>
      </p:sp>
      <p:pic>
        <p:nvPicPr>
          <p:cNvPr id="5" name="Content Placeholder 4" descr="shipsOnRiver.jpg"/>
          <p:cNvPicPr>
            <a:picLocks noGrp="1" noChangeAspect="1"/>
          </p:cNvPicPr>
          <p:nvPr>
            <p:ph sz="half" idx="1"/>
          </p:nvPr>
        </p:nvPicPr>
        <p:blipFill>
          <a:blip r:embed="rId3">
            <a:extLst>
              <a:ext uri="{28A0092B-C50C-407E-A947-70E740481C1C}">
                <a14:useLocalDpi xmlns:a14="http://schemas.microsoft.com/office/drawing/2010/main" val="0"/>
              </a:ext>
            </a:extLst>
          </a:blip>
          <a:srcRect t="-16635" b="-16635"/>
          <a:stretch>
            <a:fillRect/>
          </a:stretch>
        </p:blipFill>
        <p:spPr>
          <a:xfrm>
            <a:off x="0" y="1612182"/>
            <a:ext cx="4495800" cy="4525963"/>
          </a:xfrm>
        </p:spPr>
      </p:pic>
      <p:pic>
        <p:nvPicPr>
          <p:cNvPr id="6" name="Content Placeholder 5" descr="ships2.jpg"/>
          <p:cNvPicPr>
            <a:picLocks noGrp="1" noChangeAspect="1"/>
          </p:cNvPicPr>
          <p:nvPr>
            <p:ph sz="half" idx="2"/>
          </p:nvPr>
        </p:nvPicPr>
        <p:blipFill>
          <a:blip r:embed="rId4">
            <a:extLst>
              <a:ext uri="{28A0092B-C50C-407E-A947-70E740481C1C}">
                <a14:useLocalDpi xmlns:a14="http://schemas.microsoft.com/office/drawing/2010/main" val="0"/>
              </a:ext>
            </a:extLst>
          </a:blip>
          <a:srcRect t="-16635" b="-16635"/>
          <a:stretch>
            <a:fillRect/>
          </a:stretch>
        </p:blipFill>
        <p:spPr>
          <a:xfrm>
            <a:off x="4648200" y="1600200"/>
            <a:ext cx="4495800" cy="4525963"/>
          </a:xfrm>
        </p:spPr>
      </p:pic>
      <p:sp>
        <p:nvSpPr>
          <p:cNvPr id="7" name="TextBox 6"/>
          <p:cNvSpPr txBox="1"/>
          <p:nvPr/>
        </p:nvSpPr>
        <p:spPr>
          <a:xfrm>
            <a:off x="5938814" y="6211669"/>
            <a:ext cx="3205186" cy="461665"/>
          </a:xfrm>
          <a:prstGeom prst="rect">
            <a:avLst/>
          </a:prstGeom>
          <a:noFill/>
        </p:spPr>
        <p:txBody>
          <a:bodyPr wrap="square" rtlCol="0">
            <a:spAutoFit/>
          </a:bodyPr>
          <a:lstStyle/>
          <a:p>
            <a:r>
              <a:rPr lang="en-US" sz="1200" dirty="0" smtClean="0">
                <a:latin typeface="Times New Roman"/>
                <a:cs typeface="Times New Roman"/>
              </a:rPr>
              <a:t>Cape Vincent re-enactment. </a:t>
            </a:r>
            <a:br>
              <a:rPr lang="en-US" sz="1200" dirty="0" smtClean="0">
                <a:latin typeface="Times New Roman"/>
                <a:cs typeface="Times New Roman"/>
              </a:rPr>
            </a:br>
            <a:r>
              <a:rPr lang="en-US" sz="1200" dirty="0" smtClean="0">
                <a:latin typeface="Times New Roman"/>
                <a:cs typeface="Times New Roman"/>
              </a:rPr>
              <a:t>Photos by Susan </a:t>
            </a:r>
            <a:r>
              <a:rPr lang="en-US" sz="1200" dirty="0" err="1" smtClean="0">
                <a:latin typeface="Times New Roman"/>
                <a:cs typeface="Times New Roman"/>
              </a:rPr>
              <a:t>Verberg</a:t>
            </a:r>
            <a:r>
              <a:rPr lang="en-US" sz="1200" dirty="0" smtClean="0">
                <a:latin typeface="Times New Roman"/>
                <a:cs typeface="Times New Roman"/>
              </a:rPr>
              <a:t>, used by permission</a:t>
            </a:r>
            <a:endParaRPr lang="en-US" sz="1200" dirty="0">
              <a:latin typeface="Times New Roman"/>
              <a:cs typeface="Times New Roman"/>
            </a:endParaRPr>
          </a:p>
        </p:txBody>
      </p:sp>
    </p:spTree>
    <p:extLst>
      <p:ext uri="{BB962C8B-B14F-4D97-AF65-F5344CB8AC3E}">
        <p14:creationId xmlns:p14="http://schemas.microsoft.com/office/powerpoint/2010/main" val="410459771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York through the War</a:t>
            </a:r>
            <a:endParaRPr lang="en-US" dirty="0"/>
          </a:p>
        </p:txBody>
      </p:sp>
      <p:sp>
        <p:nvSpPr>
          <p:cNvPr id="3" name="Content Placeholder 2"/>
          <p:cNvSpPr>
            <a:spLocks noGrp="1"/>
          </p:cNvSpPr>
          <p:nvPr>
            <p:ph sz="half" idx="1"/>
          </p:nvPr>
        </p:nvSpPr>
        <p:spPr>
          <a:xfrm>
            <a:off x="457200" y="1609539"/>
            <a:ext cx="4038600" cy="4525963"/>
          </a:xfrm>
        </p:spPr>
        <p:txBody>
          <a:bodyPr>
            <a:normAutofit fontScale="77500" lnSpcReduction="20000"/>
          </a:bodyPr>
          <a:lstStyle/>
          <a:p>
            <a:r>
              <a:rPr lang="en-US" dirty="0"/>
              <a:t>Lake Ontario never really under American control, though Toronto (York) burns.</a:t>
            </a:r>
          </a:p>
          <a:p>
            <a:r>
              <a:rPr lang="en-US" dirty="0" smtClean="0"/>
              <a:t>Oswego attacked by British; Sackets Harbor unstable base.</a:t>
            </a:r>
          </a:p>
          <a:p>
            <a:r>
              <a:rPr lang="en-US" dirty="0" smtClean="0"/>
              <a:t>“We have met the enemy and they are ours.” Oliver Hazard Perry gives US control of Lake Erie. Points west follow.</a:t>
            </a:r>
          </a:p>
          <a:p>
            <a:r>
              <a:rPr lang="en-US" dirty="0"/>
              <a:t>Plattsburgh and the Battle of Lake </a:t>
            </a:r>
            <a:r>
              <a:rPr lang="en-US" dirty="0" smtClean="0"/>
              <a:t>Champlain end British invasion September 1814.</a:t>
            </a:r>
            <a:endParaRPr lang="en-US" dirty="0"/>
          </a:p>
          <a:p>
            <a:endParaRPr lang="en-US" dirty="0"/>
          </a:p>
        </p:txBody>
      </p:sp>
      <p:pic>
        <p:nvPicPr>
          <p:cNvPr id="5" name="Content Placeholder 4" descr="FortOswego1814.jpg"/>
          <p:cNvPicPr>
            <a:picLocks noGrp="1" noChangeAspect="1"/>
          </p:cNvPicPr>
          <p:nvPr>
            <p:ph sz="half" idx="2"/>
          </p:nvPr>
        </p:nvPicPr>
        <p:blipFill>
          <a:blip r:embed="rId2">
            <a:extLst>
              <a:ext uri="{28A0092B-C50C-407E-A947-70E740481C1C}">
                <a14:useLocalDpi xmlns:a14="http://schemas.microsoft.com/office/drawing/2010/main" val="0"/>
              </a:ext>
            </a:extLst>
          </a:blip>
          <a:srcRect l="-5656" r="-5656"/>
          <a:stretch>
            <a:fillRect/>
          </a:stretch>
        </p:blipFill>
        <p:spPr>
          <a:xfrm>
            <a:off x="4648200" y="3521075"/>
            <a:ext cx="4495800" cy="2605088"/>
          </a:xfrm>
        </p:spPr>
      </p:pic>
      <p:sp>
        <p:nvSpPr>
          <p:cNvPr id="6" name="TextBox 5"/>
          <p:cNvSpPr txBox="1"/>
          <p:nvPr/>
        </p:nvSpPr>
        <p:spPr>
          <a:xfrm>
            <a:off x="5969000" y="6211669"/>
            <a:ext cx="3175000" cy="461665"/>
          </a:xfrm>
          <a:prstGeom prst="rect">
            <a:avLst/>
          </a:prstGeom>
          <a:noFill/>
        </p:spPr>
        <p:txBody>
          <a:bodyPr wrap="square" rtlCol="0">
            <a:spAutoFit/>
          </a:bodyPr>
          <a:lstStyle/>
          <a:p>
            <a:r>
              <a:rPr lang="en-US" sz="1200" dirty="0">
                <a:latin typeface="Times New Roman"/>
                <a:cs typeface="Times New Roman"/>
              </a:rPr>
              <a:t>"The attack on Fort Oswego, May 6, </a:t>
            </a:r>
            <a:r>
              <a:rPr lang="en-US" sz="1200" dirty="0" smtClean="0">
                <a:latin typeface="Times New Roman"/>
                <a:cs typeface="Times New Roman"/>
              </a:rPr>
              <a:t>1814”.</a:t>
            </a:r>
            <a:endParaRPr lang="en-US" sz="1200" dirty="0">
              <a:latin typeface="Times New Roman"/>
              <a:cs typeface="Times New Roman"/>
            </a:endParaRPr>
          </a:p>
          <a:p>
            <a:r>
              <a:rPr lang="en-US" sz="1200" dirty="0">
                <a:latin typeface="Times New Roman"/>
                <a:cs typeface="Times New Roman"/>
              </a:rPr>
              <a:t>Drawing by L. Hewitt, engraving by R. </a:t>
            </a:r>
            <a:r>
              <a:rPr lang="en-US" sz="1200" dirty="0" err="1">
                <a:latin typeface="Times New Roman"/>
                <a:cs typeface="Times New Roman"/>
              </a:rPr>
              <a:t>Havell</a:t>
            </a:r>
            <a:endParaRPr lang="en-US" sz="1200" dirty="0">
              <a:latin typeface="Times New Roman"/>
              <a:cs typeface="Times New Roman"/>
            </a:endParaRPr>
          </a:p>
        </p:txBody>
      </p:sp>
      <p:pic>
        <p:nvPicPr>
          <p:cNvPr id="7" name="Picture 6" descr="SackettsHarbor18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273" y="1212273"/>
            <a:ext cx="4375727" cy="1884726"/>
          </a:xfrm>
          <a:prstGeom prst="rect">
            <a:avLst/>
          </a:prstGeom>
        </p:spPr>
      </p:pic>
      <p:sp>
        <p:nvSpPr>
          <p:cNvPr id="8" name="TextBox 7"/>
          <p:cNvSpPr txBox="1"/>
          <p:nvPr/>
        </p:nvSpPr>
        <p:spPr>
          <a:xfrm>
            <a:off x="5023714" y="3059410"/>
            <a:ext cx="3579959" cy="461665"/>
          </a:xfrm>
          <a:prstGeom prst="rect">
            <a:avLst/>
          </a:prstGeom>
          <a:noFill/>
        </p:spPr>
        <p:txBody>
          <a:bodyPr wrap="square" rtlCol="0">
            <a:spAutoFit/>
          </a:bodyPr>
          <a:lstStyle/>
          <a:p>
            <a:r>
              <a:rPr lang="en-US" sz="1200" dirty="0">
                <a:latin typeface="Times New Roman"/>
                <a:cs typeface="Times New Roman"/>
              </a:rPr>
              <a:t>Plan of Battle of </a:t>
            </a:r>
            <a:r>
              <a:rPr lang="en-US" sz="1200" dirty="0" err="1">
                <a:latin typeface="Times New Roman"/>
                <a:cs typeface="Times New Roman"/>
              </a:rPr>
              <a:t>Sackett's</a:t>
            </a:r>
            <a:r>
              <a:rPr lang="en-US" sz="1200" dirty="0">
                <a:latin typeface="Times New Roman"/>
                <a:cs typeface="Times New Roman"/>
              </a:rPr>
              <a:t> Harbor, from </a:t>
            </a:r>
            <a:r>
              <a:rPr lang="en-US" sz="1200" dirty="0" err="1">
                <a:latin typeface="Times New Roman"/>
                <a:cs typeface="Times New Roman"/>
              </a:rPr>
              <a:t>Lossing's</a:t>
            </a:r>
            <a:r>
              <a:rPr lang="en-US" sz="1200" dirty="0">
                <a:latin typeface="Times New Roman"/>
                <a:cs typeface="Times New Roman"/>
              </a:rPr>
              <a:t> </a:t>
            </a:r>
            <a:r>
              <a:rPr lang="en-US" sz="1200" i="1" dirty="0">
                <a:latin typeface="Times New Roman"/>
                <a:cs typeface="Times New Roman"/>
              </a:rPr>
              <a:t>Pictorial Field Book of the War of </a:t>
            </a:r>
            <a:r>
              <a:rPr lang="en-US" sz="1200" i="1" dirty="0" smtClean="0">
                <a:latin typeface="Times New Roman"/>
                <a:cs typeface="Times New Roman"/>
              </a:rPr>
              <a:t>1812</a:t>
            </a:r>
            <a:r>
              <a:rPr lang="en-US" sz="1200" dirty="0" smtClean="0">
                <a:latin typeface="Times New Roman"/>
                <a:cs typeface="Times New Roman"/>
              </a:rPr>
              <a:t> (1868)</a:t>
            </a:r>
            <a:endParaRPr lang="en-US" sz="1200" i="1" dirty="0">
              <a:latin typeface="Times New Roman"/>
              <a:cs typeface="Times New Roman"/>
            </a:endParaRPr>
          </a:p>
        </p:txBody>
      </p:sp>
    </p:spTree>
    <p:extLst>
      <p:ext uri="{BB962C8B-B14F-4D97-AF65-F5344CB8AC3E}">
        <p14:creationId xmlns:p14="http://schemas.microsoft.com/office/powerpoint/2010/main" val="23291232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Dryden in 1812</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“two </a:t>
            </a:r>
            <a:r>
              <a:rPr lang="en-US" dirty="0"/>
              <a:t>grain mills and carding </a:t>
            </a:r>
            <a:r>
              <a:rPr lang="en-US" dirty="0" smtClean="0"/>
              <a:t>machines… some </a:t>
            </a:r>
            <a:r>
              <a:rPr lang="en-US" dirty="0"/>
              <a:t>congregations of Baptists and Presbyterians </a:t>
            </a:r>
            <a:r>
              <a:rPr lang="en-US" dirty="0" smtClean="0"/>
              <a:t>… 4 </a:t>
            </a:r>
            <a:r>
              <a:rPr lang="en-US" dirty="0"/>
              <a:t>or 5 school </a:t>
            </a:r>
            <a:r>
              <a:rPr lang="en-US" dirty="0" smtClean="0"/>
              <a:t>houses…. in </a:t>
            </a:r>
            <a:r>
              <a:rPr lang="en-US" dirty="0"/>
              <a:t>1810 the population amounted to 1890, </a:t>
            </a:r>
            <a:r>
              <a:rPr lang="en-US" dirty="0" smtClean="0"/>
              <a:t>… 310 </a:t>
            </a:r>
            <a:r>
              <a:rPr lang="en-US" dirty="0"/>
              <a:t>families and 213 senatorial </a:t>
            </a:r>
            <a:r>
              <a:rPr lang="en-US" dirty="0" smtClean="0"/>
              <a:t>electors…. whole </a:t>
            </a:r>
            <a:r>
              <a:rPr lang="en-US" dirty="0"/>
              <a:t>taxable property, as assessed in 1810, $</a:t>
            </a:r>
            <a:r>
              <a:rPr lang="en-US" dirty="0" smtClean="0"/>
              <a:t>84,099.... 3 </a:t>
            </a:r>
            <a:r>
              <a:rPr lang="en-US" dirty="0"/>
              <a:t>turnpike roads </a:t>
            </a:r>
            <a:r>
              <a:rPr lang="en-US" dirty="0" smtClean="0"/>
              <a:t>… inhabitants </a:t>
            </a:r>
            <a:r>
              <a:rPr lang="en-US" dirty="0"/>
              <a:t>are principally farmers whose farms and looms supply much of their common clothing</a:t>
            </a:r>
            <a:r>
              <a:rPr lang="en-US" dirty="0" smtClean="0"/>
              <a:t>.” – </a:t>
            </a:r>
            <a:r>
              <a:rPr lang="en-US" i="1" dirty="0" err="1" smtClean="0"/>
              <a:t>Spafford's</a:t>
            </a:r>
            <a:r>
              <a:rPr lang="en-US" i="1" dirty="0" smtClean="0"/>
              <a:t> </a:t>
            </a:r>
            <a:r>
              <a:rPr lang="en-US" i="1" dirty="0"/>
              <a:t>N. Y. State </a:t>
            </a:r>
            <a:r>
              <a:rPr lang="en-US" i="1" dirty="0" smtClean="0"/>
              <a:t>Gazetteer</a:t>
            </a:r>
            <a:r>
              <a:rPr lang="en-US" dirty="0" smtClean="0"/>
              <a:t>, in Goodrich</a:t>
            </a:r>
            <a:r>
              <a:rPr lang="en-US" dirty="0"/>
              <a:t>, </a:t>
            </a:r>
            <a:r>
              <a:rPr lang="en-US" dirty="0" smtClean="0"/>
              <a:t>33-4</a:t>
            </a:r>
          </a:p>
          <a:p>
            <a:r>
              <a:rPr lang="en-US" dirty="0"/>
              <a:t>Southern end of Cayuga </a:t>
            </a:r>
            <a:r>
              <a:rPr lang="en-US" dirty="0" smtClean="0"/>
              <a:t>County (Tompkins formed in 1817)</a:t>
            </a:r>
          </a:p>
          <a:p>
            <a:endParaRPr lang="en-US" dirty="0"/>
          </a:p>
        </p:txBody>
      </p:sp>
    </p:spTree>
    <p:extLst>
      <p:ext uri="{BB962C8B-B14F-4D97-AF65-F5344CB8AC3E}">
        <p14:creationId xmlns:p14="http://schemas.microsoft.com/office/powerpoint/2010/main" val="239352594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Sea, American surprise</a:t>
            </a:r>
            <a:endParaRPr lang="en-US" dirty="0"/>
          </a:p>
        </p:txBody>
      </p:sp>
      <p:sp>
        <p:nvSpPr>
          <p:cNvPr id="3" name="Content Placeholder 2"/>
          <p:cNvSpPr>
            <a:spLocks noGrp="1"/>
          </p:cNvSpPr>
          <p:nvPr>
            <p:ph sz="half" idx="1"/>
          </p:nvPr>
        </p:nvSpPr>
        <p:spPr/>
        <p:txBody>
          <a:bodyPr/>
          <a:lstStyle/>
          <a:p>
            <a:r>
              <a:rPr lang="en-US" dirty="0" smtClean="0"/>
              <a:t>Holds its own against the most powerful navy in the world</a:t>
            </a:r>
          </a:p>
          <a:p>
            <a:r>
              <a:rPr lang="en-US" dirty="0" smtClean="0"/>
              <a:t>Don’t win every battle, but win enough to raise American spirits and lower British ones.</a:t>
            </a:r>
            <a:endParaRPr lang="en-US" dirty="0"/>
          </a:p>
        </p:txBody>
      </p:sp>
      <p:pic>
        <p:nvPicPr>
          <p:cNvPr id="8" name="Content Placeholder 7" descr="USS_Constitution_vs_Guerriere.jpg"/>
          <p:cNvPicPr>
            <a:picLocks noGrp="1" noChangeAspect="1"/>
          </p:cNvPicPr>
          <p:nvPr>
            <p:ph sz="half" idx="2"/>
          </p:nvPr>
        </p:nvPicPr>
        <p:blipFill>
          <a:blip r:embed="rId2">
            <a:extLst>
              <a:ext uri="{28A0092B-C50C-407E-A947-70E740481C1C}">
                <a14:useLocalDpi xmlns:a14="http://schemas.microsoft.com/office/drawing/2010/main" val="0"/>
              </a:ext>
            </a:extLst>
          </a:blip>
          <a:srcRect l="19311" r="19311"/>
          <a:stretch>
            <a:fillRect/>
          </a:stretch>
        </p:blipFill>
        <p:spPr/>
      </p:pic>
      <p:sp>
        <p:nvSpPr>
          <p:cNvPr id="9" name="TextBox 8"/>
          <p:cNvSpPr txBox="1"/>
          <p:nvPr/>
        </p:nvSpPr>
        <p:spPr>
          <a:xfrm>
            <a:off x="5969000" y="6211669"/>
            <a:ext cx="3175000" cy="461665"/>
          </a:xfrm>
          <a:prstGeom prst="rect">
            <a:avLst/>
          </a:prstGeom>
          <a:noFill/>
        </p:spPr>
        <p:txBody>
          <a:bodyPr wrap="square" rtlCol="0">
            <a:spAutoFit/>
          </a:bodyPr>
          <a:lstStyle/>
          <a:p>
            <a:r>
              <a:rPr lang="en-US" sz="1200" dirty="0">
                <a:latin typeface="Times New Roman"/>
                <a:cs typeface="Times New Roman"/>
              </a:rPr>
              <a:t>USS Constitution and HMS </a:t>
            </a:r>
            <a:r>
              <a:rPr lang="en-US" sz="1200" dirty="0" err="1">
                <a:latin typeface="Times New Roman"/>
                <a:cs typeface="Times New Roman"/>
              </a:rPr>
              <a:t>Guerriere</a:t>
            </a:r>
            <a:r>
              <a:rPr lang="en-US" sz="1200" dirty="0">
                <a:latin typeface="Times New Roman"/>
                <a:cs typeface="Times New Roman"/>
              </a:rPr>
              <a:t> </a:t>
            </a:r>
            <a:r>
              <a:rPr lang="en-US" sz="1200" dirty="0" smtClean="0">
                <a:latin typeface="Times New Roman"/>
                <a:cs typeface="Times New Roman"/>
              </a:rPr>
              <a:t/>
            </a:r>
            <a:br>
              <a:rPr lang="en-US" sz="1200" dirty="0" smtClean="0">
                <a:latin typeface="Times New Roman"/>
                <a:cs typeface="Times New Roman"/>
              </a:rPr>
            </a:br>
            <a:r>
              <a:rPr lang="en-US" sz="1200" dirty="0" smtClean="0">
                <a:latin typeface="Times New Roman"/>
                <a:cs typeface="Times New Roman"/>
              </a:rPr>
              <a:t>by </a:t>
            </a:r>
            <a:r>
              <a:rPr lang="en-US" sz="1200" dirty="0">
                <a:latin typeface="Times New Roman"/>
                <a:cs typeface="Times New Roman"/>
              </a:rPr>
              <a:t>Michel </a:t>
            </a:r>
            <a:r>
              <a:rPr lang="en-US" sz="1200" dirty="0" err="1">
                <a:latin typeface="Times New Roman"/>
                <a:cs typeface="Times New Roman"/>
              </a:rPr>
              <a:t>Felice</a:t>
            </a:r>
            <a:r>
              <a:rPr lang="en-US" sz="1200" dirty="0">
                <a:latin typeface="Times New Roman"/>
                <a:cs typeface="Times New Roman"/>
              </a:rPr>
              <a:t> </a:t>
            </a:r>
            <a:r>
              <a:rPr lang="en-US" sz="1200" dirty="0" err="1" smtClean="0">
                <a:latin typeface="Times New Roman"/>
                <a:cs typeface="Times New Roman"/>
              </a:rPr>
              <a:t>Corne</a:t>
            </a:r>
            <a:r>
              <a:rPr lang="en-US" sz="1200" dirty="0" smtClean="0">
                <a:latin typeface="Times New Roman"/>
                <a:cs typeface="Times New Roman"/>
              </a:rPr>
              <a:t> (</a:t>
            </a:r>
            <a:r>
              <a:rPr lang="en-US" sz="1200" dirty="0">
                <a:latin typeface="Times New Roman"/>
                <a:cs typeface="Times New Roman"/>
              </a:rPr>
              <a:t>1752-1845)</a:t>
            </a:r>
          </a:p>
        </p:txBody>
      </p:sp>
    </p:spTree>
    <p:extLst>
      <p:ext uri="{BB962C8B-B14F-4D97-AF65-F5344CB8AC3E}">
        <p14:creationId xmlns:p14="http://schemas.microsoft.com/office/powerpoint/2010/main" val="79974792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Rockets’ Red Glare</a:t>
            </a:r>
            <a:endParaRPr lang="en-US" dirty="0"/>
          </a:p>
        </p:txBody>
      </p:sp>
      <p:sp>
        <p:nvSpPr>
          <p:cNvPr id="4" name="Content Placeholder 3"/>
          <p:cNvSpPr>
            <a:spLocks noGrp="1"/>
          </p:cNvSpPr>
          <p:nvPr>
            <p:ph sz="half" idx="1"/>
          </p:nvPr>
        </p:nvSpPr>
        <p:spPr/>
        <p:txBody>
          <a:bodyPr>
            <a:normAutofit fontScale="92500"/>
          </a:bodyPr>
          <a:lstStyle/>
          <a:p>
            <a:r>
              <a:rPr lang="en-US" dirty="0" smtClean="0"/>
              <a:t>British take the Chesapeake Bay in 1814.</a:t>
            </a:r>
          </a:p>
          <a:p>
            <a:r>
              <a:rPr lang="en-US" dirty="0" smtClean="0"/>
              <a:t>Burn Washington as retaliation for York.</a:t>
            </a:r>
          </a:p>
          <a:p>
            <a:r>
              <a:rPr lang="en-US" dirty="0" smtClean="0"/>
              <a:t>Bombard Fort McHenry but don’t invade Baltimore.</a:t>
            </a:r>
          </a:p>
          <a:p>
            <a:r>
              <a:rPr lang="en-US" dirty="0" smtClean="0"/>
              <a:t>“The Star-Spangled Banner” our main memory.</a:t>
            </a:r>
            <a:endParaRPr lang="en-US" dirty="0"/>
          </a:p>
        </p:txBody>
      </p:sp>
      <p:pic>
        <p:nvPicPr>
          <p:cNvPr id="6" name="Content Placeholder 5" descr="Ft._Henry_bombardement_1814.jpg"/>
          <p:cNvPicPr>
            <a:picLocks noGrp="1" noChangeAspect="1"/>
          </p:cNvPicPr>
          <p:nvPr>
            <p:ph sz="half" idx="2"/>
          </p:nvPr>
        </p:nvPicPr>
        <p:blipFill>
          <a:blip r:embed="rId2">
            <a:extLst>
              <a:ext uri="{28A0092B-C50C-407E-A947-70E740481C1C}">
                <a14:useLocalDpi xmlns:a14="http://schemas.microsoft.com/office/drawing/2010/main" val="0"/>
              </a:ext>
            </a:extLst>
          </a:blip>
          <a:srcRect l="17338" r="17338"/>
          <a:stretch>
            <a:fillRect/>
          </a:stretch>
        </p:blipFill>
        <p:spPr/>
      </p:pic>
      <p:sp>
        <p:nvSpPr>
          <p:cNvPr id="7" name="TextBox 6"/>
          <p:cNvSpPr txBox="1"/>
          <p:nvPr/>
        </p:nvSpPr>
        <p:spPr>
          <a:xfrm>
            <a:off x="5969000" y="6211669"/>
            <a:ext cx="3175000" cy="461665"/>
          </a:xfrm>
          <a:prstGeom prst="rect">
            <a:avLst/>
          </a:prstGeom>
          <a:noFill/>
        </p:spPr>
        <p:txBody>
          <a:bodyPr wrap="square" rtlCol="0">
            <a:spAutoFit/>
          </a:bodyPr>
          <a:lstStyle/>
          <a:p>
            <a:r>
              <a:rPr lang="en-US" sz="1200" dirty="0">
                <a:latin typeface="Times New Roman"/>
                <a:cs typeface="Times New Roman"/>
              </a:rPr>
              <a:t>A VIEW of the BOMBARDMENT of Fort McHenry, near Baltimore</a:t>
            </a:r>
          </a:p>
        </p:txBody>
      </p:sp>
    </p:spTree>
    <p:extLst>
      <p:ext uri="{BB962C8B-B14F-4D97-AF65-F5344CB8AC3E}">
        <p14:creationId xmlns:p14="http://schemas.microsoft.com/office/powerpoint/2010/main" val="194543485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Peace</a:t>
            </a:r>
            <a:endParaRPr lang="en-US" dirty="0"/>
          </a:p>
        </p:txBody>
      </p:sp>
      <p:sp>
        <p:nvSpPr>
          <p:cNvPr id="4" name="Content Placeholder 3"/>
          <p:cNvSpPr>
            <a:spLocks noGrp="1"/>
          </p:cNvSpPr>
          <p:nvPr>
            <p:ph sz="half" idx="1"/>
          </p:nvPr>
        </p:nvSpPr>
        <p:spPr/>
        <p:txBody>
          <a:bodyPr>
            <a:normAutofit fontScale="92500"/>
          </a:bodyPr>
          <a:lstStyle/>
          <a:p>
            <a:r>
              <a:rPr lang="en-US" dirty="0" smtClean="0"/>
              <a:t>British slow to negotiate; feel they have advantage.</a:t>
            </a:r>
          </a:p>
          <a:p>
            <a:r>
              <a:rPr lang="en-US" dirty="0" smtClean="0"/>
              <a:t>Americans default on debt, flirt with bankruptcy.</a:t>
            </a:r>
          </a:p>
          <a:p>
            <a:r>
              <a:rPr lang="en-US" dirty="0" smtClean="0"/>
              <a:t>Treaty of Ghent signed Christmas Eve, 1814. Restores original borders.</a:t>
            </a:r>
          </a:p>
          <a:p>
            <a:r>
              <a:rPr lang="en-US" dirty="0" smtClean="0"/>
              <a:t>Ratified February 1815.</a:t>
            </a:r>
            <a:endParaRPr lang="en-US" dirty="0"/>
          </a:p>
        </p:txBody>
      </p:sp>
      <p:pic>
        <p:nvPicPr>
          <p:cNvPr id="6" name="Content Placeholder 5" descr="Signing_of_Treaty_of_Ghent_(1812).jpg"/>
          <p:cNvPicPr>
            <a:picLocks noGrp="1" noChangeAspect="1"/>
          </p:cNvPicPr>
          <p:nvPr>
            <p:ph sz="half" idx="2"/>
          </p:nvPr>
        </p:nvPicPr>
        <p:blipFill>
          <a:blip r:embed="rId2">
            <a:extLst>
              <a:ext uri="{28A0092B-C50C-407E-A947-70E740481C1C}">
                <a14:useLocalDpi xmlns:a14="http://schemas.microsoft.com/office/drawing/2010/main" val="0"/>
              </a:ext>
            </a:extLst>
          </a:blip>
          <a:srcRect l="19183" r="19183"/>
          <a:stretch>
            <a:fillRect/>
          </a:stretch>
        </p:blipFill>
        <p:spPr/>
      </p:pic>
      <p:sp>
        <p:nvSpPr>
          <p:cNvPr id="7" name="TextBox 6"/>
          <p:cNvSpPr txBox="1"/>
          <p:nvPr/>
        </p:nvSpPr>
        <p:spPr>
          <a:xfrm>
            <a:off x="5969000" y="6211669"/>
            <a:ext cx="3175000" cy="461665"/>
          </a:xfrm>
          <a:prstGeom prst="rect">
            <a:avLst/>
          </a:prstGeom>
          <a:noFill/>
        </p:spPr>
        <p:txBody>
          <a:bodyPr wrap="square" rtlCol="0">
            <a:spAutoFit/>
          </a:bodyPr>
          <a:lstStyle/>
          <a:p>
            <a:r>
              <a:rPr lang="en-US" sz="1200" dirty="0" err="1">
                <a:latin typeface="Times New Roman"/>
                <a:cs typeface="Times New Roman"/>
              </a:rPr>
              <a:t>Amédée</a:t>
            </a:r>
            <a:r>
              <a:rPr lang="en-US" sz="1200" dirty="0">
                <a:latin typeface="Times New Roman"/>
                <a:cs typeface="Times New Roman"/>
              </a:rPr>
              <a:t> </a:t>
            </a:r>
            <a:r>
              <a:rPr lang="en-US" sz="1200" dirty="0" err="1" smtClean="0">
                <a:latin typeface="Times New Roman"/>
                <a:cs typeface="Times New Roman"/>
              </a:rPr>
              <a:t>Forestier</a:t>
            </a:r>
            <a:r>
              <a:rPr lang="en-US" sz="1200" dirty="0" smtClean="0">
                <a:latin typeface="Times New Roman"/>
                <a:cs typeface="Times New Roman"/>
              </a:rPr>
              <a:t>, </a:t>
            </a:r>
            <a:r>
              <a:rPr lang="en-US" sz="1200" i="1" dirty="0" smtClean="0">
                <a:latin typeface="Times New Roman"/>
                <a:cs typeface="Times New Roman"/>
              </a:rPr>
              <a:t>The </a:t>
            </a:r>
            <a:r>
              <a:rPr lang="en-US" sz="1200" i="1" dirty="0">
                <a:latin typeface="Times New Roman"/>
                <a:cs typeface="Times New Roman"/>
              </a:rPr>
              <a:t>Signing of the Treaty of Ghent, Christmas Eve, 1814</a:t>
            </a:r>
          </a:p>
        </p:txBody>
      </p:sp>
    </p:spTree>
    <p:extLst>
      <p:ext uri="{BB962C8B-B14F-4D97-AF65-F5344CB8AC3E}">
        <p14:creationId xmlns:p14="http://schemas.microsoft.com/office/powerpoint/2010/main" val="283111806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More War</a:t>
            </a:r>
            <a:endParaRPr lang="en-US" dirty="0"/>
          </a:p>
        </p:txBody>
      </p:sp>
      <p:sp>
        <p:nvSpPr>
          <p:cNvPr id="3" name="Content Placeholder 2"/>
          <p:cNvSpPr>
            <a:spLocks noGrp="1"/>
          </p:cNvSpPr>
          <p:nvPr>
            <p:ph sz="half" idx="1"/>
          </p:nvPr>
        </p:nvSpPr>
        <p:spPr/>
        <p:txBody>
          <a:bodyPr/>
          <a:lstStyle/>
          <a:p>
            <a:r>
              <a:rPr lang="en-US" dirty="0" smtClean="0"/>
              <a:t>British assault New Orleans January 8, 1815.</a:t>
            </a:r>
          </a:p>
          <a:p>
            <a:r>
              <a:rPr lang="en-US" dirty="0" smtClean="0"/>
              <a:t>American victory after peace treaty signing establishes Andrew Jackson’s reputation, gives Americans happier conclusion to indecisive war.</a:t>
            </a:r>
            <a:endParaRPr lang="en-US" dirty="0"/>
          </a:p>
        </p:txBody>
      </p:sp>
      <p:pic>
        <p:nvPicPr>
          <p:cNvPr id="5" name="Content Placeholder 4" descr="The_Battle_of_New_Orleans._January_1815._Copy_of_engraving_by_H._B._Hall_after_W._Momberger.,_ca._1900_-_1982_-_NARA_-_531091.tif"/>
          <p:cNvPicPr>
            <a:picLocks noGrp="1" noChangeAspect="1"/>
          </p:cNvPicPr>
          <p:nvPr>
            <p:ph sz="half" idx="2"/>
          </p:nvPr>
        </p:nvPicPr>
        <p:blipFill>
          <a:blip r:embed="rId3">
            <a:extLst>
              <a:ext uri="{28A0092B-C50C-407E-A947-70E740481C1C}">
                <a14:useLocalDpi xmlns:a14="http://schemas.microsoft.com/office/drawing/2010/main" val="0"/>
              </a:ext>
            </a:extLst>
          </a:blip>
          <a:srcRect l="18941" r="18941"/>
          <a:stretch>
            <a:fillRect/>
          </a:stretch>
        </p:blipFill>
        <p:spPr/>
      </p:pic>
      <p:sp>
        <p:nvSpPr>
          <p:cNvPr id="6" name="TextBox 5"/>
          <p:cNvSpPr txBox="1"/>
          <p:nvPr/>
        </p:nvSpPr>
        <p:spPr>
          <a:xfrm>
            <a:off x="6321662" y="6211669"/>
            <a:ext cx="2822337" cy="646331"/>
          </a:xfrm>
          <a:prstGeom prst="rect">
            <a:avLst/>
          </a:prstGeom>
          <a:noFill/>
        </p:spPr>
        <p:txBody>
          <a:bodyPr wrap="square" rtlCol="0">
            <a:spAutoFit/>
          </a:bodyPr>
          <a:lstStyle/>
          <a:p>
            <a:r>
              <a:rPr lang="en-US" sz="1200" dirty="0">
                <a:latin typeface="Times New Roman"/>
                <a:cs typeface="Times New Roman"/>
              </a:rPr>
              <a:t>The Battle of New Orleans </a:t>
            </a:r>
            <a:endParaRPr lang="en-US" sz="1200" dirty="0" smtClean="0">
              <a:latin typeface="Times New Roman"/>
              <a:cs typeface="Times New Roman"/>
            </a:endParaRPr>
          </a:p>
          <a:p>
            <a:r>
              <a:rPr lang="en-US" sz="1200" dirty="0" smtClean="0">
                <a:latin typeface="Times New Roman"/>
                <a:cs typeface="Times New Roman"/>
              </a:rPr>
              <a:t>by Henry </a:t>
            </a:r>
            <a:r>
              <a:rPr lang="en-US" sz="1200" dirty="0">
                <a:latin typeface="Times New Roman"/>
                <a:cs typeface="Times New Roman"/>
              </a:rPr>
              <a:t>Bryan Hall </a:t>
            </a:r>
            <a:endParaRPr lang="en-US" sz="1200" dirty="0" smtClean="0">
              <a:latin typeface="Times New Roman"/>
              <a:cs typeface="Times New Roman"/>
            </a:endParaRPr>
          </a:p>
          <a:p>
            <a:r>
              <a:rPr lang="en-US" sz="1200" dirty="0" smtClean="0">
                <a:latin typeface="Times New Roman"/>
                <a:cs typeface="Times New Roman"/>
              </a:rPr>
              <a:t>after </a:t>
            </a:r>
            <a:r>
              <a:rPr lang="en-US" sz="1200" dirty="0">
                <a:latin typeface="Times New Roman"/>
                <a:cs typeface="Times New Roman"/>
              </a:rPr>
              <a:t>William </a:t>
            </a:r>
            <a:r>
              <a:rPr lang="en-US" sz="1200" dirty="0" err="1">
                <a:latin typeface="Times New Roman"/>
                <a:cs typeface="Times New Roman"/>
              </a:rPr>
              <a:t>Momberger</a:t>
            </a:r>
            <a:endParaRPr lang="en-US" sz="1200" dirty="0">
              <a:latin typeface="Times New Roman"/>
              <a:cs typeface="Times New Roman"/>
            </a:endParaRPr>
          </a:p>
        </p:txBody>
      </p:sp>
    </p:spTree>
    <p:extLst>
      <p:ext uri="{BB962C8B-B14F-4D97-AF65-F5344CB8AC3E}">
        <p14:creationId xmlns:p14="http://schemas.microsoft.com/office/powerpoint/2010/main" val="10409304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Slow Recovery for Some</a:t>
            </a:r>
            <a:endParaRPr lang="en-US" dirty="0"/>
          </a:p>
        </p:txBody>
      </p:sp>
      <p:sp>
        <p:nvSpPr>
          <p:cNvPr id="4" name="Content Placeholder 3"/>
          <p:cNvSpPr>
            <a:spLocks noGrp="1"/>
          </p:cNvSpPr>
          <p:nvPr>
            <p:ph sz="half" idx="1"/>
          </p:nvPr>
        </p:nvSpPr>
        <p:spPr>
          <a:xfrm>
            <a:off x="457199" y="1600200"/>
            <a:ext cx="8328891" cy="1851891"/>
          </a:xfrm>
        </p:spPr>
        <p:txBody>
          <a:bodyPr>
            <a:normAutofit fontScale="77500" lnSpcReduction="20000"/>
          </a:bodyPr>
          <a:lstStyle/>
          <a:p>
            <a:r>
              <a:rPr lang="en-US" dirty="0" smtClean="0"/>
              <a:t>“grandfather </a:t>
            </a:r>
            <a:r>
              <a:rPr lang="en-US" dirty="0"/>
              <a:t>of Bradford </a:t>
            </a:r>
            <a:r>
              <a:rPr lang="en-US" dirty="0" err="1" smtClean="0"/>
              <a:t>Almy</a:t>
            </a:r>
            <a:r>
              <a:rPr lang="en-US" dirty="0" smtClean="0"/>
              <a:t> [had] patriotic </a:t>
            </a:r>
            <a:r>
              <a:rPr lang="en-US" dirty="0"/>
              <a:t>blood in his veins, and in 1812 he enlisted, served honorably, and was twice wounded at Lundy's Lane. In the then primitive condition of surgery, the bullets could not be removed from his body, though he passed much time in hospitals and suffered several operations. He died in Ithaca, at No 53 North Aurora street, in May, 1823</a:t>
            </a:r>
            <a:r>
              <a:rPr lang="en-US" dirty="0" smtClean="0"/>
              <a:t>.”</a:t>
            </a:r>
            <a:endParaRPr lang="en-US" dirty="0"/>
          </a:p>
        </p:txBody>
      </p:sp>
      <p:sp>
        <p:nvSpPr>
          <p:cNvPr id="7" name="TextBox 6"/>
          <p:cNvSpPr txBox="1"/>
          <p:nvPr/>
        </p:nvSpPr>
        <p:spPr>
          <a:xfrm>
            <a:off x="4514274" y="6373044"/>
            <a:ext cx="4398818" cy="276999"/>
          </a:xfrm>
          <a:prstGeom prst="rect">
            <a:avLst/>
          </a:prstGeom>
          <a:noFill/>
        </p:spPr>
        <p:txBody>
          <a:bodyPr wrap="square" rtlCol="0">
            <a:spAutoFit/>
          </a:bodyPr>
          <a:lstStyle/>
          <a:p>
            <a:r>
              <a:rPr lang="en-US" sz="1200" dirty="0" smtClean="0">
                <a:latin typeface="Times New Roman"/>
                <a:cs typeface="Times New Roman"/>
              </a:rPr>
              <a:t>Medical Kit at Fort George, Simon St.Laurent</a:t>
            </a:r>
            <a:endParaRPr lang="en-US" sz="1200" dirty="0">
              <a:latin typeface="Times New Roman"/>
              <a:cs typeface="Times New Roman"/>
            </a:endParaRPr>
          </a:p>
        </p:txBody>
      </p:sp>
      <p:pic>
        <p:nvPicPr>
          <p:cNvPr id="9" name="Content Placeholder 8" descr="fixes-14.jpg"/>
          <p:cNvPicPr>
            <a:picLocks noGrp="1" noChangeAspect="1"/>
          </p:cNvPicPr>
          <p:nvPr>
            <p:ph sz="half" idx="2"/>
          </p:nvPr>
        </p:nvPicPr>
        <p:blipFill>
          <a:blip r:embed="rId3">
            <a:extLst>
              <a:ext uri="{28A0092B-C50C-407E-A947-70E740481C1C}">
                <a14:useLocalDpi xmlns:a14="http://schemas.microsoft.com/office/drawing/2010/main" val="0"/>
              </a:ext>
            </a:extLst>
          </a:blip>
          <a:srcRect l="-15146" r="-15146"/>
          <a:stretch>
            <a:fillRect/>
          </a:stretch>
        </p:blipFill>
        <p:spPr>
          <a:xfrm>
            <a:off x="457200" y="3452812"/>
            <a:ext cx="8229600" cy="2920231"/>
          </a:xfrm>
        </p:spPr>
      </p:pic>
    </p:spTree>
    <p:extLst>
      <p:ext uri="{BB962C8B-B14F-4D97-AF65-F5344CB8AC3E}">
        <p14:creationId xmlns:p14="http://schemas.microsoft.com/office/powerpoint/2010/main" val="185498840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Dryden After the War</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a:t>
            </a:r>
            <a:r>
              <a:rPr lang="en-US" dirty="0"/>
              <a:t>The census of 1810 having shown a population in the town of 1890, that of 1814 shows an increase to 2545, while that of 1820 returns a population of 3995, showing a very rapid increase and reaching, near the end of the first quarter of the Century Period, a number slightly exceeding that of the present population, the highest number ever reached being 5851 returned in </a:t>
            </a:r>
            <a:r>
              <a:rPr lang="en-US" dirty="0" smtClean="0"/>
              <a:t>1835” </a:t>
            </a:r>
            <a:br>
              <a:rPr lang="en-US" dirty="0" smtClean="0"/>
            </a:br>
            <a:r>
              <a:rPr lang="en-US" dirty="0" smtClean="0"/>
              <a:t>– Goodrich, 33-35</a:t>
            </a:r>
            <a:endParaRPr lang="en-US" dirty="0"/>
          </a:p>
        </p:txBody>
      </p:sp>
    </p:spTree>
    <p:extLst>
      <p:ext uri="{BB962C8B-B14F-4D97-AF65-F5344CB8AC3E}">
        <p14:creationId xmlns:p14="http://schemas.microsoft.com/office/powerpoint/2010/main" val="177252633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Peleg</a:t>
            </a:r>
            <a:r>
              <a:rPr lang="en-US" dirty="0" smtClean="0"/>
              <a:t> Ellis After the War</a:t>
            </a:r>
            <a:endParaRPr lang="en-US" dirty="0"/>
          </a:p>
        </p:txBody>
      </p:sp>
      <p:sp>
        <p:nvSpPr>
          <p:cNvPr id="3" name="Content Placeholder 2"/>
          <p:cNvSpPr>
            <a:spLocks noGrp="1"/>
          </p:cNvSpPr>
          <p:nvPr>
            <p:ph idx="1"/>
          </p:nvPr>
        </p:nvSpPr>
        <p:spPr>
          <a:xfrm>
            <a:off x="457200" y="1600200"/>
            <a:ext cx="8229600" cy="5096164"/>
          </a:xfrm>
        </p:spPr>
        <p:txBody>
          <a:bodyPr>
            <a:normAutofit fontScale="92500" lnSpcReduction="20000"/>
          </a:bodyPr>
          <a:lstStyle/>
          <a:p>
            <a:pPr marL="0" indent="0">
              <a:buNone/>
            </a:pPr>
            <a:r>
              <a:rPr lang="en-US" dirty="0"/>
              <a:t>“At the conclusion of the battle, together with about forty of the Dryden men, was among the prisoners of war; but they were immediately paroled and sent home. </a:t>
            </a:r>
            <a:r>
              <a:rPr lang="en-US" dirty="0" smtClean="0"/>
              <a:t/>
            </a:r>
            <a:br>
              <a:rPr lang="en-US" dirty="0" smtClean="0"/>
            </a:br>
            <a:r>
              <a:rPr lang="en-US" dirty="0" smtClean="0"/>
              <a:t/>
            </a:r>
            <a:br>
              <a:rPr lang="en-US" dirty="0" smtClean="0"/>
            </a:br>
            <a:r>
              <a:rPr lang="en-US" dirty="0" smtClean="0"/>
              <a:t>Like </a:t>
            </a:r>
            <a:r>
              <a:rPr lang="en-US" dirty="0"/>
              <a:t>some others, Major Ellis acquired in his army experience the habit of the intemperate use of intoxicating drink and in after years when he indulged too freely his martial spirit manifested itself, and he would go through the manual of arms, in imagination commanding his company as of yore, with all the preciseness and dignity of actual military service</a:t>
            </a:r>
            <a:r>
              <a:rPr lang="en-US" dirty="0" smtClean="0"/>
              <a:t>.”</a:t>
            </a:r>
          </a:p>
        </p:txBody>
      </p:sp>
    </p:spTree>
    <p:extLst>
      <p:ext uri="{BB962C8B-B14F-4D97-AF65-F5344CB8AC3E}">
        <p14:creationId xmlns:p14="http://schemas.microsoft.com/office/powerpoint/2010/main" val="165275564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Peleg</a:t>
            </a:r>
            <a:r>
              <a:rPr lang="en-US" dirty="0" smtClean="0"/>
              <a:t> Ellis After the War</a:t>
            </a:r>
            <a:endParaRPr lang="en-US" dirty="0"/>
          </a:p>
        </p:txBody>
      </p:sp>
      <p:sp>
        <p:nvSpPr>
          <p:cNvPr id="3" name="Content Placeholder 2"/>
          <p:cNvSpPr>
            <a:spLocks noGrp="1"/>
          </p:cNvSpPr>
          <p:nvPr>
            <p:ph sz="half" idx="1"/>
          </p:nvPr>
        </p:nvSpPr>
        <p:spPr/>
        <p:txBody>
          <a:bodyPr>
            <a:normAutofit fontScale="85000" lnSpcReduction="10000"/>
          </a:bodyPr>
          <a:lstStyle/>
          <a:p>
            <a:pPr marL="0" indent="0">
              <a:buNone/>
            </a:pPr>
            <a:r>
              <a:rPr lang="en-US" dirty="0" smtClean="0"/>
              <a:t>“As </a:t>
            </a:r>
            <a:r>
              <a:rPr lang="en-US" dirty="0"/>
              <a:t>his years grew upon him, however, he came to realize that his intemperate habits, first acquired in the army, were a detriment to him, and with a resolution stronger than many men of our times can muster, he suddenly broke himself of the growing habit and his last few years were characterized by his strict sobriety and a religious life.</a:t>
            </a:r>
            <a:r>
              <a:rPr lang="en-US" smtClean="0"/>
              <a:t>” </a:t>
            </a:r>
            <a:br>
              <a:rPr lang="en-US" smtClean="0"/>
            </a:br>
            <a:r>
              <a:rPr lang="en-US" smtClean="0"/>
              <a:t>– </a:t>
            </a:r>
            <a:r>
              <a:rPr lang="en-US" dirty="0" smtClean="0"/>
              <a:t>Goodrich, 193-4</a:t>
            </a:r>
            <a:endParaRPr lang="en-US" dirty="0"/>
          </a:p>
          <a:p>
            <a:pPr marL="0" indent="0">
              <a:buNone/>
            </a:pPr>
            <a:endParaRPr lang="en-US" dirty="0"/>
          </a:p>
        </p:txBody>
      </p:sp>
      <p:pic>
        <p:nvPicPr>
          <p:cNvPr id="5" name="Content Placeholder 4" descr="192Major Peleg Ellis pg 192.tif"/>
          <p:cNvPicPr>
            <a:picLocks noGrp="1" noChangeAspect="1"/>
          </p:cNvPicPr>
          <p:nvPr>
            <p:ph sz="half" idx="2"/>
          </p:nvPr>
        </p:nvPicPr>
        <p:blipFill>
          <a:blip r:embed="rId2">
            <a:extLst>
              <a:ext uri="{28A0092B-C50C-407E-A947-70E740481C1C}">
                <a14:useLocalDpi xmlns:a14="http://schemas.microsoft.com/office/drawing/2010/main" val="0"/>
              </a:ext>
            </a:extLst>
          </a:blip>
          <a:srcRect l="-2926" r="-2926"/>
          <a:stretch>
            <a:fillRect/>
          </a:stretch>
        </p:blipFill>
        <p:spPr>
          <a:xfrm>
            <a:off x="4648200" y="1258455"/>
            <a:ext cx="4038600" cy="5230089"/>
          </a:xfrm>
        </p:spPr>
      </p:pic>
      <p:sp>
        <p:nvSpPr>
          <p:cNvPr id="6" name="TextBox 5"/>
          <p:cNvSpPr txBox="1"/>
          <p:nvPr/>
        </p:nvSpPr>
        <p:spPr>
          <a:xfrm>
            <a:off x="6670963" y="6488543"/>
            <a:ext cx="2015837" cy="276999"/>
          </a:xfrm>
          <a:prstGeom prst="rect">
            <a:avLst/>
          </a:prstGeom>
          <a:noFill/>
        </p:spPr>
        <p:txBody>
          <a:bodyPr wrap="square" rtlCol="0">
            <a:spAutoFit/>
          </a:bodyPr>
          <a:lstStyle/>
          <a:p>
            <a:r>
              <a:rPr lang="en-US" sz="1200" dirty="0" smtClean="0">
                <a:latin typeface="Times New Roman"/>
                <a:cs typeface="Times New Roman"/>
              </a:rPr>
              <a:t>Photo from Goodrich, p. 192</a:t>
            </a:r>
            <a:endParaRPr lang="en-US" sz="1200" dirty="0">
              <a:latin typeface="Times New Roman"/>
              <a:cs typeface="Times New Roman"/>
            </a:endParaRPr>
          </a:p>
        </p:txBody>
      </p:sp>
    </p:spTree>
    <p:extLst>
      <p:ext uri="{BB962C8B-B14F-4D97-AF65-F5344CB8AC3E}">
        <p14:creationId xmlns:p14="http://schemas.microsoft.com/office/powerpoint/2010/main" val="308338461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620"/>
            <a:ext cx="8229600" cy="805991"/>
          </a:xfrm>
        </p:spPr>
        <p:txBody>
          <a:bodyPr/>
          <a:lstStyle/>
          <a:p>
            <a:r>
              <a:rPr lang="en-US" dirty="0" smtClean="0"/>
              <a:t>Memory</a:t>
            </a:r>
            <a:endParaRPr lang="en-US" dirty="0"/>
          </a:p>
        </p:txBody>
      </p:sp>
      <p:sp>
        <p:nvSpPr>
          <p:cNvPr id="3" name="Content Placeholder 2"/>
          <p:cNvSpPr>
            <a:spLocks noGrp="1"/>
          </p:cNvSpPr>
          <p:nvPr>
            <p:ph sz="half" idx="1"/>
          </p:nvPr>
        </p:nvSpPr>
        <p:spPr>
          <a:xfrm>
            <a:off x="457200" y="924518"/>
            <a:ext cx="4038600" cy="3099182"/>
          </a:xfrm>
        </p:spPr>
        <p:txBody>
          <a:bodyPr>
            <a:normAutofit lnSpcReduction="10000"/>
          </a:bodyPr>
          <a:lstStyle/>
          <a:p>
            <a:r>
              <a:rPr lang="en-US" dirty="0" smtClean="0"/>
              <a:t>Canadians venerate Brock as founding hero.</a:t>
            </a:r>
          </a:p>
          <a:p>
            <a:r>
              <a:rPr lang="en-US" dirty="0" smtClean="0"/>
              <a:t>Americans have national anthem and a few parks.</a:t>
            </a:r>
          </a:p>
          <a:p>
            <a:r>
              <a:rPr lang="en-US" dirty="0" smtClean="0"/>
              <a:t>Native Americans / First Nations remember.</a:t>
            </a:r>
          </a:p>
          <a:p>
            <a:endParaRPr lang="en-US" dirty="0"/>
          </a:p>
        </p:txBody>
      </p:sp>
      <p:sp>
        <p:nvSpPr>
          <p:cNvPr id="6" name="TextBox 5"/>
          <p:cNvSpPr txBox="1"/>
          <p:nvPr/>
        </p:nvSpPr>
        <p:spPr>
          <a:xfrm>
            <a:off x="4648200" y="6465454"/>
            <a:ext cx="4433456" cy="276999"/>
          </a:xfrm>
          <a:prstGeom prst="rect">
            <a:avLst/>
          </a:prstGeom>
          <a:noFill/>
        </p:spPr>
        <p:txBody>
          <a:bodyPr wrap="square" rtlCol="0">
            <a:spAutoFit/>
          </a:bodyPr>
          <a:lstStyle/>
          <a:p>
            <a:r>
              <a:rPr lang="en-US" sz="1200" dirty="0" smtClean="0">
                <a:latin typeface="Times New Roman"/>
                <a:cs typeface="Times New Roman"/>
              </a:rPr>
              <a:t>Brock cenotaph and monuments, Queenston, Simon St.Laurent</a:t>
            </a:r>
            <a:endParaRPr lang="en-US" sz="1200" dirty="0">
              <a:latin typeface="Times New Roman"/>
              <a:cs typeface="Times New Roman"/>
            </a:endParaRPr>
          </a:p>
        </p:txBody>
      </p:sp>
      <p:pic>
        <p:nvPicPr>
          <p:cNvPr id="7" name="Picture 6" descr="TecumsehNort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3699"/>
            <a:ext cx="4280714" cy="2834301"/>
          </a:xfrm>
          <a:prstGeom prst="rect">
            <a:avLst/>
          </a:prstGeom>
        </p:spPr>
      </p:pic>
      <p:pic>
        <p:nvPicPr>
          <p:cNvPr id="8" name="Content Placeholder 7" descr="fixes-11.jpg"/>
          <p:cNvPicPr>
            <a:picLocks noGrp="1" noChangeAspect="1"/>
          </p:cNvPicPr>
          <p:nvPr>
            <p:ph sz="half" idx="2"/>
          </p:nvPr>
        </p:nvPicPr>
        <p:blipFill>
          <a:blip r:embed="rId3">
            <a:extLst>
              <a:ext uri="{28A0092B-C50C-407E-A947-70E740481C1C}">
                <a14:useLocalDpi xmlns:a14="http://schemas.microsoft.com/office/drawing/2010/main" val="0"/>
              </a:ext>
            </a:extLst>
          </a:blip>
          <a:srcRect l="-14913" r="-14913"/>
          <a:stretch>
            <a:fillRect/>
          </a:stretch>
        </p:blipFill>
        <p:spPr>
          <a:xfrm>
            <a:off x="4648199" y="1429620"/>
            <a:ext cx="4349041" cy="5056429"/>
          </a:xfrm>
        </p:spPr>
      </p:pic>
    </p:spTree>
    <p:extLst>
      <p:ext uri="{BB962C8B-B14F-4D97-AF65-F5344CB8AC3E}">
        <p14:creationId xmlns:p14="http://schemas.microsoft.com/office/powerpoint/2010/main" val="285660425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a:t>
            </a:r>
            <a:endParaRPr lang="en-US" dirty="0"/>
          </a:p>
        </p:txBody>
      </p:sp>
      <p:sp>
        <p:nvSpPr>
          <p:cNvPr id="3" name="Content Placeholder 2"/>
          <p:cNvSpPr>
            <a:spLocks noGrp="1"/>
          </p:cNvSpPr>
          <p:nvPr>
            <p:ph sz="half" idx="1"/>
          </p:nvPr>
        </p:nvSpPr>
        <p:spPr>
          <a:xfrm>
            <a:off x="115455" y="1600200"/>
            <a:ext cx="4380345" cy="4525963"/>
          </a:xfrm>
        </p:spPr>
        <p:txBody>
          <a:bodyPr>
            <a:normAutofit fontScale="85000" lnSpcReduction="20000"/>
          </a:bodyPr>
          <a:lstStyle/>
          <a:p>
            <a:r>
              <a:rPr lang="en-US" dirty="0" err="1" smtClean="0"/>
              <a:t>Malcomson</a:t>
            </a:r>
            <a:r>
              <a:rPr lang="en-US" dirty="0" smtClean="0"/>
              <a:t>, Robert. </a:t>
            </a:r>
            <a:r>
              <a:rPr lang="en-US" i="1" dirty="0" smtClean="0"/>
              <a:t>A Very Brilliant Affair: The Battle of Queenston Heights, 1812</a:t>
            </a:r>
            <a:r>
              <a:rPr lang="en-US" dirty="0" smtClean="0"/>
              <a:t>. Naval Institute Press, 2003.</a:t>
            </a:r>
          </a:p>
          <a:p>
            <a:r>
              <a:rPr lang="en-US" dirty="0" smtClean="0"/>
              <a:t>Goodrich</a:t>
            </a:r>
            <a:r>
              <a:rPr lang="en-US" dirty="0"/>
              <a:t>, George B. </a:t>
            </a:r>
            <a:r>
              <a:rPr lang="en-US" i="1" dirty="0"/>
              <a:t>The Centennial History of the Town of Dryden, 1797-1897</a:t>
            </a:r>
            <a:r>
              <a:rPr lang="en-US" dirty="0"/>
              <a:t>. </a:t>
            </a:r>
            <a:r>
              <a:rPr lang="en-US" dirty="0" smtClean="0"/>
              <a:t>Dryden </a:t>
            </a:r>
            <a:r>
              <a:rPr lang="en-US" dirty="0"/>
              <a:t>Herald Steam Printing House, 1898.</a:t>
            </a:r>
          </a:p>
          <a:p>
            <a:r>
              <a:rPr lang="en-US" dirty="0"/>
              <a:t>Hickey, Donald (</a:t>
            </a:r>
            <a:r>
              <a:rPr lang="en-US" dirty="0" smtClean="0"/>
              <a:t>ed.)</a:t>
            </a:r>
            <a:r>
              <a:rPr lang="en-US" dirty="0"/>
              <a:t>. </a:t>
            </a:r>
            <a:r>
              <a:rPr lang="en-US" i="1" dirty="0"/>
              <a:t>The War of 1812: Writings from America’s Second War of Independence</a:t>
            </a:r>
            <a:r>
              <a:rPr lang="en-US" dirty="0"/>
              <a:t>.  Library of America, 2013.</a:t>
            </a:r>
          </a:p>
          <a:p>
            <a:endParaRPr lang="en-US" dirty="0"/>
          </a:p>
        </p:txBody>
      </p:sp>
      <p:sp>
        <p:nvSpPr>
          <p:cNvPr id="4" name="Content Placeholder 3"/>
          <p:cNvSpPr>
            <a:spLocks noGrp="1"/>
          </p:cNvSpPr>
          <p:nvPr>
            <p:ph sz="half" idx="2"/>
          </p:nvPr>
        </p:nvSpPr>
        <p:spPr>
          <a:xfrm>
            <a:off x="4648200" y="1600200"/>
            <a:ext cx="4368800" cy="4525963"/>
          </a:xfrm>
        </p:spPr>
        <p:txBody>
          <a:bodyPr>
            <a:normAutofit fontScale="85000" lnSpcReduction="20000"/>
          </a:bodyPr>
          <a:lstStyle/>
          <a:p>
            <a:r>
              <a:rPr lang="en-US" dirty="0" err="1" smtClean="0"/>
              <a:t>Berton</a:t>
            </a:r>
            <a:r>
              <a:rPr lang="en-US" dirty="0" smtClean="0"/>
              <a:t>, Pierre. </a:t>
            </a:r>
            <a:r>
              <a:rPr lang="en-US" i="1" dirty="0" smtClean="0"/>
              <a:t>Pierre </a:t>
            </a:r>
            <a:r>
              <a:rPr lang="en-US" i="1" dirty="0" err="1" smtClean="0"/>
              <a:t>Berton’s</a:t>
            </a:r>
            <a:r>
              <a:rPr lang="en-US" i="1" dirty="0" smtClean="0"/>
              <a:t> The War of 1812</a:t>
            </a:r>
            <a:r>
              <a:rPr lang="en-US" dirty="0" smtClean="0"/>
              <a:t>.  Doubleday Canada, 2011.</a:t>
            </a:r>
          </a:p>
          <a:p>
            <a:r>
              <a:rPr lang="en-US" dirty="0" smtClean="0"/>
              <a:t>Taylor, Alan. </a:t>
            </a:r>
            <a:r>
              <a:rPr lang="en-US" i="1" dirty="0" smtClean="0"/>
              <a:t>The Civil War of 1812</a:t>
            </a:r>
            <a:r>
              <a:rPr lang="en-US" dirty="0" smtClean="0"/>
              <a:t>. Knopf, 2012.</a:t>
            </a:r>
          </a:p>
          <a:p>
            <a:r>
              <a:rPr lang="en-US" dirty="0" smtClean="0"/>
              <a:t>Graves, Dianne. </a:t>
            </a:r>
            <a:r>
              <a:rPr lang="en-US" i="1" dirty="0" smtClean="0"/>
              <a:t>In the Midst of Alarms: The Untold Story of Women and the War of 1812</a:t>
            </a:r>
            <a:r>
              <a:rPr lang="en-US" dirty="0" smtClean="0"/>
              <a:t>. Robin Brass Studio, 2007.</a:t>
            </a:r>
          </a:p>
          <a:p>
            <a:r>
              <a:rPr lang="en-US" dirty="0"/>
              <a:t>Hickey, Donald, and Clark, Connie. </a:t>
            </a:r>
            <a:r>
              <a:rPr lang="en-US" i="1" dirty="0"/>
              <a:t>The Rockets’ Red Glare: An Illustrated History of the War of 1812</a:t>
            </a:r>
            <a:r>
              <a:rPr lang="en-US" dirty="0"/>
              <a:t>. Johns Hopkins, 2011.</a:t>
            </a:r>
          </a:p>
          <a:p>
            <a:endParaRPr lang="en-US" i="1" dirty="0"/>
          </a:p>
        </p:txBody>
      </p:sp>
    </p:spTree>
    <p:extLst>
      <p:ext uri="{BB962C8B-B14F-4D97-AF65-F5344CB8AC3E}">
        <p14:creationId xmlns:p14="http://schemas.microsoft.com/office/powerpoint/2010/main" val="33133827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Dryden in 1812</a:t>
            </a:r>
            <a:endParaRPr lang="en-US" dirty="0"/>
          </a:p>
        </p:txBody>
      </p:sp>
      <p:pic>
        <p:nvPicPr>
          <p:cNvPr id="4" name="Content Placeholder 3" descr="cabinChickens.jpg"/>
          <p:cNvPicPr>
            <a:picLocks noGrp="1" noChangeAspect="1"/>
          </p:cNvPicPr>
          <p:nvPr>
            <p:ph idx="1"/>
          </p:nvPr>
        </p:nvPicPr>
        <p:blipFill>
          <a:blip r:embed="rId2">
            <a:extLst>
              <a:ext uri="{28A0092B-C50C-407E-A947-70E740481C1C}">
                <a14:useLocalDpi xmlns:a14="http://schemas.microsoft.com/office/drawing/2010/main" val="0"/>
              </a:ext>
            </a:extLst>
          </a:blip>
          <a:srcRect t="8469" b="8469"/>
          <a:stretch>
            <a:fillRect/>
          </a:stretch>
        </p:blipFill>
        <p:spPr/>
      </p:pic>
      <p:sp>
        <p:nvSpPr>
          <p:cNvPr id="5" name="TextBox 4"/>
          <p:cNvSpPr txBox="1"/>
          <p:nvPr/>
        </p:nvSpPr>
        <p:spPr>
          <a:xfrm>
            <a:off x="2060619" y="6234545"/>
            <a:ext cx="6945271" cy="369332"/>
          </a:xfrm>
          <a:prstGeom prst="rect">
            <a:avLst/>
          </a:prstGeom>
          <a:noFill/>
        </p:spPr>
        <p:txBody>
          <a:bodyPr wrap="square" rtlCol="0">
            <a:spAutoFit/>
          </a:bodyPr>
          <a:lstStyle/>
          <a:p>
            <a:r>
              <a:rPr lang="en-US" dirty="0" smtClean="0">
                <a:latin typeface="Times New Roman"/>
                <a:cs typeface="Times New Roman"/>
              </a:rPr>
              <a:t>Pioneer Farmstead, 1809, Genesee Country Museum, Simon St.Laurent</a:t>
            </a:r>
            <a:endParaRPr lang="en-US" dirty="0">
              <a:latin typeface="Times New Roman"/>
              <a:cs typeface="Times New Roman"/>
            </a:endParaRPr>
          </a:p>
        </p:txBody>
      </p:sp>
    </p:spTree>
    <p:extLst>
      <p:ext uri="{BB962C8B-B14F-4D97-AF65-F5344CB8AC3E}">
        <p14:creationId xmlns:p14="http://schemas.microsoft.com/office/powerpoint/2010/main" val="331612000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31406</TotalTime>
  <Words>4786</Words>
  <Application>Microsoft Macintosh PowerPoint</Application>
  <PresentationFormat>On-screen Show (4:3)</PresentationFormat>
  <Paragraphs>461</Paragraphs>
  <Slides>89</Slides>
  <Notes>19</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Office Theme</vt:lpstr>
      <vt:lpstr>“Death, Hell, or Canada”</vt:lpstr>
      <vt:lpstr>Why the War of 1812?</vt:lpstr>
      <vt:lpstr>A Complicated Frontier</vt:lpstr>
      <vt:lpstr>New York State (and Nation) Divided</vt:lpstr>
      <vt:lpstr>Daniel Tompkins (1774-1825)</vt:lpstr>
      <vt:lpstr>Stephen Van Rensselaer (1764-1839)</vt:lpstr>
      <vt:lpstr>DeWitt Clinton (1769-1828)</vt:lpstr>
      <vt:lpstr>Dryden in 1812</vt:lpstr>
      <vt:lpstr>Dryden in 1812</vt:lpstr>
      <vt:lpstr>Dryden in 1812</vt:lpstr>
      <vt:lpstr>Dryden in 1812</vt:lpstr>
      <vt:lpstr>Dryden Militia</vt:lpstr>
      <vt:lpstr>And from Lansing</vt:lpstr>
      <vt:lpstr>Preparation</vt:lpstr>
      <vt:lpstr>Local Enthusiasm</vt:lpstr>
      <vt:lpstr>Local Enthusiasm</vt:lpstr>
      <vt:lpstr>Not Just Settlers</vt:lpstr>
      <vt:lpstr>And Less Enthusiasm</vt:lpstr>
      <vt:lpstr>Fluid Loyalties</vt:lpstr>
      <vt:lpstr>Meanwhile, in Canada</vt:lpstr>
      <vt:lpstr>Isaac Brock</vt:lpstr>
      <vt:lpstr>A Different World</vt:lpstr>
      <vt:lpstr>Bad News from the West</vt:lpstr>
      <vt:lpstr>Nothing from the East</vt:lpstr>
      <vt:lpstr>Why the Niagara?</vt:lpstr>
      <vt:lpstr>The Setting: The Niagara River</vt:lpstr>
      <vt:lpstr>French Forts on the Niagara, 1678-1759</vt:lpstr>
      <vt:lpstr>British Forts on the Niagara, 1764-1796</vt:lpstr>
      <vt:lpstr>British and American Niagara, 1812</vt:lpstr>
      <vt:lpstr>Facing Off Across the River</vt:lpstr>
      <vt:lpstr>The Niagara Campaign, Fall 1812</vt:lpstr>
      <vt:lpstr>How Many Troops on the Niagara?</vt:lpstr>
      <vt:lpstr>British Queenston, 1812</vt:lpstr>
      <vt:lpstr>Queenston, 1812</vt:lpstr>
      <vt:lpstr>Queenston, 1812</vt:lpstr>
      <vt:lpstr>Queenston, 1812</vt:lpstr>
      <vt:lpstr>The Battle of Queenston Heights</vt:lpstr>
      <vt:lpstr>Gathering Troops and Supplies</vt:lpstr>
      <vt:lpstr>Regulars, Militia, and the  American Chain of Command</vt:lpstr>
      <vt:lpstr>Lieutenant Colonel Henry Bloom’s 19th</vt:lpstr>
      <vt:lpstr>Challenging Landscape</vt:lpstr>
      <vt:lpstr>Artillery</vt:lpstr>
      <vt:lpstr>Launch from Lewiston Lower Landing</vt:lpstr>
      <vt:lpstr>Why the Lower Landing?</vt:lpstr>
      <vt:lpstr>The Departure Site</vt:lpstr>
      <vt:lpstr>Launching from the Shore</vt:lpstr>
      <vt:lpstr>3 to 5 am: Establishing a Beachhead</vt:lpstr>
      <vt:lpstr>The Queenston Heights Shore</vt:lpstr>
      <vt:lpstr>6am: Second Wave</vt:lpstr>
      <vt:lpstr>Lewiston Landing from  Queenston Heights</vt:lpstr>
      <vt:lpstr>7:00 am: Up the Cliff to the Redan</vt:lpstr>
      <vt:lpstr>The Redan</vt:lpstr>
      <vt:lpstr>7:00 am: Brock’s Arrival</vt:lpstr>
      <vt:lpstr>Redcoats Firing</vt:lpstr>
      <vt:lpstr>7:30 am: Brock’s  Charge</vt:lpstr>
      <vt:lpstr>Brock’s Death, Re-imagined</vt:lpstr>
      <vt:lpstr>9 am: Third Wave</vt:lpstr>
      <vt:lpstr>“Death, Hell, or Canada”</vt:lpstr>
      <vt:lpstr>10am to 1 pm: Unsteady Victory</vt:lpstr>
      <vt:lpstr>To Queenston Village</vt:lpstr>
      <vt:lpstr>2 pm: British regroup</vt:lpstr>
      <vt:lpstr>Grand River Nations</vt:lpstr>
      <vt:lpstr>Bombardment Along the Niagara</vt:lpstr>
      <vt:lpstr>With the Roof Off</vt:lpstr>
      <vt:lpstr>Fort Niagara’s Secret Weapon</vt:lpstr>
      <vt:lpstr>Saving the Fort George Magazine</vt:lpstr>
      <vt:lpstr>2 pm: No Reinforcements</vt:lpstr>
      <vt:lpstr>3 pm: Sheaffe’s Approach</vt:lpstr>
      <vt:lpstr>Final Battle</vt:lpstr>
      <vt:lpstr>4 pm: Surrender</vt:lpstr>
      <vt:lpstr>How Many Troops in the Battle?</vt:lpstr>
      <vt:lpstr>Aftermath</vt:lpstr>
      <vt:lpstr>How Many Casualties?</vt:lpstr>
      <vt:lpstr>Parole and Continuation</vt:lpstr>
      <vt:lpstr>Governor’s Race, 1813</vt:lpstr>
      <vt:lpstr>Niagara: 1813</vt:lpstr>
      <vt:lpstr>Niagara: 1814</vt:lpstr>
      <vt:lpstr>War on the St. Lawrence</vt:lpstr>
      <vt:lpstr>New York through the War</vt:lpstr>
      <vt:lpstr>At Sea, American surprise</vt:lpstr>
      <vt:lpstr>Rockets’ Red Glare</vt:lpstr>
      <vt:lpstr>Peace</vt:lpstr>
      <vt:lpstr>A Little More War</vt:lpstr>
      <vt:lpstr>Slow Recovery for Some</vt:lpstr>
      <vt:lpstr>Dryden After the War</vt:lpstr>
      <vt:lpstr>Peleg Ellis After the War</vt:lpstr>
      <vt:lpstr>Peleg Ellis After the War</vt:lpstr>
      <vt:lpstr>Memory</vt:lpstr>
      <vt:lpstr>For More</vt:lpstr>
    </vt:vector>
  </TitlesOfParts>
  <Manager/>
  <Company>O'Reilly Media, Inc.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Death, Hell, or Canada</dc:title>
  <dc:subject>Dryden and the War of 1812</dc:subject>
  <dc:creator>Simon St. Laurent</dc:creator>
  <cp:keywords/>
  <dc:description/>
  <cp:lastModifiedBy>Simon St. Laurent</cp:lastModifiedBy>
  <cp:revision>374</cp:revision>
  <cp:lastPrinted>2014-11-08T01:33:34Z</cp:lastPrinted>
  <dcterms:created xsi:type="dcterms:W3CDTF">2013-07-23T15:03:53Z</dcterms:created>
  <dcterms:modified xsi:type="dcterms:W3CDTF">2014-11-16T14:41:45Z</dcterms:modified>
  <cp:category/>
</cp:coreProperties>
</file>